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FD2430-D313-487D-ABF0-5DFC349E7003}">
  <a:tblStyle styleId="{ABFD2430-D313-487D-ABF0-5DFC349E700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5b46a5f8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5b46a5f8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5b46a5f8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5b46a5f8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5b46a5f87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25b46a5f87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5b46a5f87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5b46a5f87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5b46a5f87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5b46a5f8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5b46a5f8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5b46a5f8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5b46a5f8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5b46a5f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5e4e7caf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5e4e7caf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5e4e7ca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5e4e7ca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5e4e7ca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5e4e7ca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5bcc88be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5bcc88be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5e4e7caf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5e4e7caf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5e4e7caf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5e4e7ca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5e4e7caf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5e4e7caf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b46a5f8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5b46a5f8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5b46a5f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5b46a5f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5b46a5f8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5b46a5f8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5b46a5f8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5b46a5f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5bcc88be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5bcc88be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5bcc88be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5bcc88be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5b46a5f8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5b46a5f8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25b46a5f8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25b46a5f8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Brain Tumor Classification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Arefa Parwary, Riyad Bin Rafiq, Shoham Weiss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 Saliency Map: UNET Classifier Layers</a:t>
            </a:r>
            <a:endParaRPr/>
          </a:p>
        </p:txBody>
      </p:sp>
      <p:pic>
        <p:nvPicPr>
          <p:cNvPr id="151" name="Google Shape;151;p22"/>
          <p:cNvPicPr preferRelativeResize="0"/>
          <p:nvPr/>
        </p:nvPicPr>
        <p:blipFill rotWithShape="1">
          <a:blip r:embed="rId3">
            <a:alphaModFix/>
          </a:blip>
          <a:srcRect b="46288" l="0" r="0" t="0"/>
          <a:stretch/>
        </p:blipFill>
        <p:spPr>
          <a:xfrm>
            <a:off x="1052025" y="1251875"/>
            <a:ext cx="2846550" cy="3571750"/>
          </a:xfrm>
          <a:prstGeom prst="rect">
            <a:avLst/>
          </a:prstGeom>
          <a:noFill/>
          <a:ln>
            <a:noFill/>
          </a:ln>
        </p:spPr>
      </p:pic>
      <p:pic>
        <p:nvPicPr>
          <p:cNvPr id="152" name="Google Shape;152;p22"/>
          <p:cNvPicPr preferRelativeResize="0"/>
          <p:nvPr/>
        </p:nvPicPr>
        <p:blipFill rotWithShape="1">
          <a:blip r:embed="rId3">
            <a:alphaModFix/>
          </a:blip>
          <a:srcRect b="0" l="0" r="0" t="53249"/>
          <a:stretch/>
        </p:blipFill>
        <p:spPr>
          <a:xfrm>
            <a:off x="4722000" y="1310941"/>
            <a:ext cx="3162250" cy="34536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 Saliency Map: UNET Results</a:t>
            </a:r>
            <a:endParaRPr/>
          </a:p>
        </p:txBody>
      </p:sp>
      <p:pic>
        <p:nvPicPr>
          <p:cNvPr id="158" name="Google Shape;158;p23"/>
          <p:cNvPicPr preferRelativeResize="0"/>
          <p:nvPr/>
        </p:nvPicPr>
        <p:blipFill rotWithShape="1">
          <a:blip r:embed="rId3">
            <a:alphaModFix/>
          </a:blip>
          <a:srcRect b="0" l="2401" r="8337" t="4707"/>
          <a:stretch/>
        </p:blipFill>
        <p:spPr>
          <a:xfrm>
            <a:off x="530173" y="1587251"/>
            <a:ext cx="3593175" cy="2606025"/>
          </a:xfrm>
          <a:prstGeom prst="rect">
            <a:avLst/>
          </a:prstGeom>
          <a:noFill/>
          <a:ln>
            <a:noFill/>
          </a:ln>
        </p:spPr>
      </p:pic>
      <p:pic>
        <p:nvPicPr>
          <p:cNvPr id="159" name="Google Shape;159;p23"/>
          <p:cNvPicPr preferRelativeResize="0"/>
          <p:nvPr/>
        </p:nvPicPr>
        <p:blipFill>
          <a:blip r:embed="rId4">
            <a:alphaModFix/>
          </a:blip>
          <a:stretch>
            <a:fillRect/>
          </a:stretch>
        </p:blipFill>
        <p:spPr>
          <a:xfrm>
            <a:off x="4382450" y="1777051"/>
            <a:ext cx="4047025" cy="2319825"/>
          </a:xfrm>
          <a:prstGeom prst="rect">
            <a:avLst/>
          </a:prstGeom>
          <a:noFill/>
          <a:ln>
            <a:noFill/>
          </a:ln>
        </p:spPr>
      </p:pic>
      <p:sp>
        <p:nvSpPr>
          <p:cNvPr id="160" name="Google Shape;160;p23"/>
          <p:cNvSpPr txBox="1"/>
          <p:nvPr/>
        </p:nvSpPr>
        <p:spPr>
          <a:xfrm>
            <a:off x="5832663" y="1587238"/>
            <a:ext cx="114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Full UNET</a:t>
            </a:r>
            <a:endParaRPr/>
          </a:p>
        </p:txBody>
      </p:sp>
      <p:sp>
        <p:nvSpPr>
          <p:cNvPr id="161" name="Google Shape;161;p23"/>
          <p:cNvSpPr txBox="1"/>
          <p:nvPr/>
        </p:nvSpPr>
        <p:spPr>
          <a:xfrm>
            <a:off x="4741650" y="2767588"/>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a:t>
            </a:r>
            <a:r>
              <a:rPr lang="en" sz="1000"/>
              <a:t> 5</a:t>
            </a:r>
            <a:endParaRPr sz="1000"/>
          </a:p>
        </p:txBody>
      </p:sp>
      <p:sp>
        <p:nvSpPr>
          <p:cNvPr id="162" name="Google Shape;162;p23"/>
          <p:cNvSpPr txBox="1"/>
          <p:nvPr/>
        </p:nvSpPr>
        <p:spPr>
          <a:xfrm>
            <a:off x="6034325" y="2767600"/>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10</a:t>
            </a:r>
            <a:endParaRPr sz="1000"/>
          </a:p>
        </p:txBody>
      </p:sp>
      <p:sp>
        <p:nvSpPr>
          <p:cNvPr id="163" name="Google Shape;163;p23"/>
          <p:cNvSpPr txBox="1"/>
          <p:nvPr/>
        </p:nvSpPr>
        <p:spPr>
          <a:xfrm>
            <a:off x="7298475" y="2767588"/>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15</a:t>
            </a:r>
            <a:endParaRPr sz="1000"/>
          </a:p>
        </p:txBody>
      </p:sp>
      <p:sp>
        <p:nvSpPr>
          <p:cNvPr id="164" name="Google Shape;164;p23"/>
          <p:cNvSpPr txBox="1"/>
          <p:nvPr/>
        </p:nvSpPr>
        <p:spPr>
          <a:xfrm>
            <a:off x="4755900" y="3854563"/>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20</a:t>
            </a:r>
            <a:endParaRPr sz="1000"/>
          </a:p>
        </p:txBody>
      </p:sp>
      <p:sp>
        <p:nvSpPr>
          <p:cNvPr id="165" name="Google Shape;165;p23"/>
          <p:cNvSpPr txBox="1"/>
          <p:nvPr/>
        </p:nvSpPr>
        <p:spPr>
          <a:xfrm>
            <a:off x="6048575" y="3854575"/>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25</a:t>
            </a:r>
            <a:endParaRPr sz="1000"/>
          </a:p>
        </p:txBody>
      </p:sp>
      <p:sp>
        <p:nvSpPr>
          <p:cNvPr id="166" name="Google Shape;166;p23"/>
          <p:cNvSpPr txBox="1"/>
          <p:nvPr/>
        </p:nvSpPr>
        <p:spPr>
          <a:xfrm>
            <a:off x="7312725" y="3854563"/>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30</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 Saliency Map: UNET Results</a:t>
            </a:r>
            <a:endParaRPr/>
          </a:p>
        </p:txBody>
      </p:sp>
      <p:pic>
        <p:nvPicPr>
          <p:cNvPr id="172" name="Google Shape;172;p24"/>
          <p:cNvPicPr preferRelativeResize="0"/>
          <p:nvPr/>
        </p:nvPicPr>
        <p:blipFill>
          <a:blip r:embed="rId3">
            <a:alphaModFix/>
          </a:blip>
          <a:stretch>
            <a:fillRect/>
          </a:stretch>
        </p:blipFill>
        <p:spPr>
          <a:xfrm>
            <a:off x="5050025" y="1816125"/>
            <a:ext cx="3910625" cy="2241650"/>
          </a:xfrm>
          <a:prstGeom prst="rect">
            <a:avLst/>
          </a:prstGeom>
          <a:noFill/>
          <a:ln>
            <a:noFill/>
          </a:ln>
        </p:spPr>
      </p:pic>
      <p:sp>
        <p:nvSpPr>
          <p:cNvPr id="173" name="Google Shape;173;p24"/>
          <p:cNvSpPr txBox="1"/>
          <p:nvPr/>
        </p:nvSpPr>
        <p:spPr>
          <a:xfrm>
            <a:off x="6035325" y="1483650"/>
            <a:ext cx="16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Autoencoder Side</a:t>
            </a:r>
            <a:endParaRPr/>
          </a:p>
        </p:txBody>
      </p:sp>
      <p:sp>
        <p:nvSpPr>
          <p:cNvPr id="174" name="Google Shape;174;p24"/>
          <p:cNvSpPr/>
          <p:nvPr/>
        </p:nvSpPr>
        <p:spPr>
          <a:xfrm>
            <a:off x="1736300" y="1634550"/>
            <a:ext cx="15873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 image (512x512x3)</a:t>
            </a:r>
            <a:endParaRPr sz="1200"/>
          </a:p>
        </p:txBody>
      </p:sp>
      <p:sp>
        <p:nvSpPr>
          <p:cNvPr id="175" name="Google Shape;175;p24"/>
          <p:cNvSpPr/>
          <p:nvPr/>
        </p:nvSpPr>
        <p:spPr>
          <a:xfrm>
            <a:off x="2885350" y="2935325"/>
            <a:ext cx="14883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Skip step</a:t>
            </a:r>
            <a:endParaRPr sz="1200"/>
          </a:p>
          <a:p>
            <a:pPr indent="0" lvl="0" marL="0" rtl="0" algn="ctr">
              <a:spcBef>
                <a:spcPts val="0"/>
              </a:spcBef>
              <a:spcAft>
                <a:spcPts val="0"/>
              </a:spcAft>
              <a:buNone/>
            </a:pPr>
            <a:r>
              <a:rPr lang="en" sz="1200"/>
              <a:t>(512x512x1) </a:t>
            </a:r>
            <a:r>
              <a:rPr b="1" lang="en" sz="1200"/>
              <a:t>untrainable</a:t>
            </a:r>
            <a:endParaRPr sz="1200"/>
          </a:p>
        </p:txBody>
      </p:sp>
      <p:sp>
        <p:nvSpPr>
          <p:cNvPr id="176" name="Google Shape;176;p24"/>
          <p:cNvSpPr/>
          <p:nvPr/>
        </p:nvSpPr>
        <p:spPr>
          <a:xfrm>
            <a:off x="1785796" y="4370134"/>
            <a:ext cx="14883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 image</a:t>
            </a:r>
            <a:endParaRPr sz="1200"/>
          </a:p>
          <a:p>
            <a:pPr indent="0" lvl="0" marL="0" rtl="0" algn="ctr">
              <a:spcBef>
                <a:spcPts val="0"/>
              </a:spcBef>
              <a:spcAft>
                <a:spcPts val="0"/>
              </a:spcAft>
              <a:buNone/>
            </a:pPr>
            <a:r>
              <a:rPr lang="en" sz="1200"/>
              <a:t>(512x512x3)</a:t>
            </a:r>
            <a:endParaRPr sz="1200"/>
          </a:p>
        </p:txBody>
      </p:sp>
      <p:cxnSp>
        <p:nvCxnSpPr>
          <p:cNvPr id="177" name="Google Shape;177;p24"/>
          <p:cNvCxnSpPr>
            <a:stCxn id="174" idx="2"/>
            <a:endCxn id="178" idx="0"/>
          </p:cNvCxnSpPr>
          <p:nvPr/>
        </p:nvCxnSpPr>
        <p:spPr>
          <a:xfrm flipH="1">
            <a:off x="1510550" y="2113950"/>
            <a:ext cx="1019400" cy="208800"/>
          </a:xfrm>
          <a:prstGeom prst="straightConnector1">
            <a:avLst/>
          </a:prstGeom>
          <a:noFill/>
          <a:ln cap="flat" cmpd="sng" w="19050">
            <a:solidFill>
              <a:srgbClr val="00FF00"/>
            </a:solidFill>
            <a:prstDash val="solid"/>
            <a:round/>
            <a:headEnd len="med" w="med" type="none"/>
            <a:tailEnd len="med" w="med" type="none"/>
          </a:ln>
        </p:spPr>
      </p:cxnSp>
      <p:cxnSp>
        <p:nvCxnSpPr>
          <p:cNvPr id="179" name="Google Shape;179;p24"/>
          <p:cNvCxnSpPr>
            <a:stCxn id="180" idx="2"/>
            <a:endCxn id="176" idx="0"/>
          </p:cNvCxnSpPr>
          <p:nvPr/>
        </p:nvCxnSpPr>
        <p:spPr>
          <a:xfrm>
            <a:off x="1510575" y="3969725"/>
            <a:ext cx="1019400" cy="400500"/>
          </a:xfrm>
          <a:prstGeom prst="straightConnector1">
            <a:avLst/>
          </a:prstGeom>
          <a:noFill/>
          <a:ln cap="flat" cmpd="sng" w="19050">
            <a:solidFill>
              <a:srgbClr val="00FF00"/>
            </a:solidFill>
            <a:prstDash val="solid"/>
            <a:round/>
            <a:headEnd len="med" w="med" type="none"/>
            <a:tailEnd len="med" w="med" type="none"/>
          </a:ln>
        </p:spPr>
      </p:cxnSp>
      <p:cxnSp>
        <p:nvCxnSpPr>
          <p:cNvPr id="181" name="Google Shape;181;p24"/>
          <p:cNvCxnSpPr>
            <a:stCxn id="174" idx="2"/>
            <a:endCxn id="175" idx="0"/>
          </p:cNvCxnSpPr>
          <p:nvPr/>
        </p:nvCxnSpPr>
        <p:spPr>
          <a:xfrm>
            <a:off x="2529950" y="2113950"/>
            <a:ext cx="1099500" cy="821400"/>
          </a:xfrm>
          <a:prstGeom prst="straightConnector1">
            <a:avLst/>
          </a:prstGeom>
          <a:noFill/>
          <a:ln cap="flat" cmpd="sng" w="9525">
            <a:solidFill>
              <a:srgbClr val="FF0000"/>
            </a:solidFill>
            <a:prstDash val="solid"/>
            <a:round/>
            <a:headEnd len="med" w="med" type="none"/>
            <a:tailEnd len="med" w="med" type="none"/>
          </a:ln>
        </p:spPr>
      </p:cxnSp>
      <p:cxnSp>
        <p:nvCxnSpPr>
          <p:cNvPr id="182" name="Google Shape;182;p24"/>
          <p:cNvCxnSpPr>
            <a:stCxn id="175" idx="2"/>
            <a:endCxn id="176" idx="0"/>
          </p:cNvCxnSpPr>
          <p:nvPr/>
        </p:nvCxnSpPr>
        <p:spPr>
          <a:xfrm flipH="1">
            <a:off x="2530000" y="3550925"/>
            <a:ext cx="1099500" cy="819300"/>
          </a:xfrm>
          <a:prstGeom prst="straightConnector1">
            <a:avLst/>
          </a:prstGeom>
          <a:noFill/>
          <a:ln cap="flat" cmpd="sng" w="9525">
            <a:solidFill>
              <a:srgbClr val="FF0000"/>
            </a:solidFill>
            <a:prstDash val="solid"/>
            <a:round/>
            <a:headEnd len="med" w="med" type="none"/>
            <a:tailEnd len="med" w="med" type="none"/>
          </a:ln>
        </p:spPr>
      </p:cxnSp>
      <p:sp>
        <p:nvSpPr>
          <p:cNvPr id="178" name="Google Shape;178;p24"/>
          <p:cNvSpPr/>
          <p:nvPr/>
        </p:nvSpPr>
        <p:spPr>
          <a:xfrm>
            <a:off x="784000" y="2322750"/>
            <a:ext cx="1453200" cy="479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a:t>
            </a:r>
            <a:endParaRPr sz="1200"/>
          </a:p>
          <a:p>
            <a:pPr indent="0" lvl="0" marL="0" rtl="0" algn="ctr">
              <a:spcBef>
                <a:spcPts val="0"/>
              </a:spcBef>
              <a:spcAft>
                <a:spcPts val="0"/>
              </a:spcAft>
              <a:buNone/>
            </a:pPr>
            <a:r>
              <a:rPr lang="en" sz="1200"/>
              <a:t>(Conv Downstep)</a:t>
            </a:r>
            <a:endParaRPr sz="1200"/>
          </a:p>
        </p:txBody>
      </p:sp>
      <p:sp>
        <p:nvSpPr>
          <p:cNvPr id="180" name="Google Shape;180;p24"/>
          <p:cNvSpPr/>
          <p:nvPr/>
        </p:nvSpPr>
        <p:spPr>
          <a:xfrm>
            <a:off x="783975" y="3490325"/>
            <a:ext cx="14532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Decoder</a:t>
            </a:r>
            <a:endParaRPr sz="1200"/>
          </a:p>
          <a:p>
            <a:pPr indent="0" lvl="0" marL="0" rtl="0" algn="ctr">
              <a:spcBef>
                <a:spcPts val="0"/>
              </a:spcBef>
              <a:spcAft>
                <a:spcPts val="0"/>
              </a:spcAft>
              <a:buNone/>
            </a:pPr>
            <a:r>
              <a:rPr lang="en" sz="1200"/>
              <a:t>(Deconv Upstep)</a:t>
            </a:r>
            <a:endParaRPr sz="1200"/>
          </a:p>
        </p:txBody>
      </p:sp>
      <p:cxnSp>
        <p:nvCxnSpPr>
          <p:cNvPr id="183" name="Google Shape;183;p24"/>
          <p:cNvCxnSpPr>
            <a:stCxn id="180" idx="0"/>
            <a:endCxn id="178" idx="2"/>
          </p:cNvCxnSpPr>
          <p:nvPr/>
        </p:nvCxnSpPr>
        <p:spPr>
          <a:xfrm rot="10800000">
            <a:off x="1510575" y="2802125"/>
            <a:ext cx="0" cy="688200"/>
          </a:xfrm>
          <a:prstGeom prst="straightConnector1">
            <a:avLst/>
          </a:prstGeom>
          <a:noFill/>
          <a:ln cap="flat" cmpd="sng" w="19050">
            <a:solidFill>
              <a:srgbClr val="00FF00"/>
            </a:solidFill>
            <a:prstDash val="solid"/>
            <a:round/>
            <a:headEnd len="med" w="med" type="none"/>
            <a:tailEnd len="med" w="med" type="none"/>
          </a:ln>
        </p:spPr>
      </p:cxnSp>
      <p:sp>
        <p:nvSpPr>
          <p:cNvPr id="184" name="Google Shape;184;p24"/>
          <p:cNvSpPr txBox="1"/>
          <p:nvPr/>
        </p:nvSpPr>
        <p:spPr>
          <a:xfrm>
            <a:off x="1245975" y="4030225"/>
            <a:ext cx="8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Colorer</a:t>
            </a:r>
            <a:endParaRPr/>
          </a:p>
        </p:txBody>
      </p:sp>
      <p:sp>
        <p:nvSpPr>
          <p:cNvPr id="185" name="Google Shape;185;p24"/>
          <p:cNvSpPr txBox="1"/>
          <p:nvPr/>
        </p:nvSpPr>
        <p:spPr>
          <a:xfrm>
            <a:off x="3183000" y="3742800"/>
            <a:ext cx="13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Positional information</a:t>
            </a:r>
            <a:endParaRPr/>
          </a:p>
        </p:txBody>
      </p:sp>
      <p:sp>
        <p:nvSpPr>
          <p:cNvPr id="186" name="Google Shape;186;p24"/>
          <p:cNvSpPr txBox="1"/>
          <p:nvPr/>
        </p:nvSpPr>
        <p:spPr>
          <a:xfrm>
            <a:off x="1565150" y="1234338"/>
            <a:ext cx="192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Step 1: Train UNET</a:t>
            </a:r>
            <a:endParaRPr/>
          </a:p>
        </p:txBody>
      </p:sp>
      <p:sp>
        <p:nvSpPr>
          <p:cNvPr id="187" name="Google Shape;187;p24"/>
          <p:cNvSpPr/>
          <p:nvPr/>
        </p:nvSpPr>
        <p:spPr>
          <a:xfrm>
            <a:off x="819975" y="2917938"/>
            <a:ext cx="1389000" cy="456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Latent (1x1x512)</a:t>
            </a:r>
            <a:endParaRPr sz="1200"/>
          </a:p>
        </p:txBody>
      </p:sp>
      <p:sp>
        <p:nvSpPr>
          <p:cNvPr id="188" name="Google Shape;188;p24"/>
          <p:cNvSpPr txBox="1"/>
          <p:nvPr/>
        </p:nvSpPr>
        <p:spPr>
          <a:xfrm>
            <a:off x="5225025" y="2767588"/>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5</a:t>
            </a:r>
            <a:endParaRPr sz="1000"/>
          </a:p>
        </p:txBody>
      </p:sp>
      <p:sp>
        <p:nvSpPr>
          <p:cNvPr id="189" name="Google Shape;189;p24"/>
          <p:cNvSpPr txBox="1"/>
          <p:nvPr/>
        </p:nvSpPr>
        <p:spPr>
          <a:xfrm>
            <a:off x="6517700" y="2767600"/>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10</a:t>
            </a:r>
            <a:endParaRPr sz="1000"/>
          </a:p>
        </p:txBody>
      </p:sp>
      <p:sp>
        <p:nvSpPr>
          <p:cNvPr id="190" name="Google Shape;190;p24"/>
          <p:cNvSpPr txBox="1"/>
          <p:nvPr/>
        </p:nvSpPr>
        <p:spPr>
          <a:xfrm>
            <a:off x="7781850" y="2767588"/>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15</a:t>
            </a:r>
            <a:endParaRPr sz="1000"/>
          </a:p>
        </p:txBody>
      </p:sp>
      <p:sp>
        <p:nvSpPr>
          <p:cNvPr id="191" name="Google Shape;191;p24"/>
          <p:cNvSpPr txBox="1"/>
          <p:nvPr/>
        </p:nvSpPr>
        <p:spPr>
          <a:xfrm>
            <a:off x="5239275" y="3854563"/>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20</a:t>
            </a:r>
            <a:endParaRPr sz="1000"/>
          </a:p>
        </p:txBody>
      </p:sp>
      <p:sp>
        <p:nvSpPr>
          <p:cNvPr id="192" name="Google Shape;192;p24"/>
          <p:cNvSpPr txBox="1"/>
          <p:nvPr/>
        </p:nvSpPr>
        <p:spPr>
          <a:xfrm>
            <a:off x="6531950" y="3854575"/>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25</a:t>
            </a:r>
            <a:endParaRPr sz="1000"/>
          </a:p>
        </p:txBody>
      </p:sp>
      <p:sp>
        <p:nvSpPr>
          <p:cNvPr id="193" name="Google Shape;193;p24"/>
          <p:cNvSpPr txBox="1"/>
          <p:nvPr/>
        </p:nvSpPr>
        <p:spPr>
          <a:xfrm>
            <a:off x="7796100" y="3854563"/>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30</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 Saliency Map: UNET Results</a:t>
            </a:r>
            <a:endParaRPr/>
          </a:p>
        </p:txBody>
      </p:sp>
      <p:pic>
        <p:nvPicPr>
          <p:cNvPr id="199" name="Google Shape;199;p25"/>
          <p:cNvPicPr preferRelativeResize="0"/>
          <p:nvPr/>
        </p:nvPicPr>
        <p:blipFill>
          <a:blip r:embed="rId3">
            <a:alphaModFix/>
          </a:blip>
          <a:stretch>
            <a:fillRect/>
          </a:stretch>
        </p:blipFill>
        <p:spPr>
          <a:xfrm>
            <a:off x="4958613" y="1727499"/>
            <a:ext cx="3911625" cy="2242225"/>
          </a:xfrm>
          <a:prstGeom prst="rect">
            <a:avLst/>
          </a:prstGeom>
          <a:noFill/>
          <a:ln>
            <a:noFill/>
          </a:ln>
        </p:spPr>
      </p:pic>
      <p:sp>
        <p:nvSpPr>
          <p:cNvPr id="200" name="Google Shape;200;p25"/>
          <p:cNvSpPr txBox="1"/>
          <p:nvPr/>
        </p:nvSpPr>
        <p:spPr>
          <a:xfrm>
            <a:off x="5747274" y="1496763"/>
            <a:ext cx="23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Positional Information Side</a:t>
            </a:r>
            <a:endParaRPr/>
          </a:p>
        </p:txBody>
      </p:sp>
      <p:sp>
        <p:nvSpPr>
          <p:cNvPr id="201" name="Google Shape;201;p25"/>
          <p:cNvSpPr/>
          <p:nvPr/>
        </p:nvSpPr>
        <p:spPr>
          <a:xfrm>
            <a:off x="1736300" y="1634550"/>
            <a:ext cx="15873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 image (512x512x3)</a:t>
            </a:r>
            <a:endParaRPr sz="1200"/>
          </a:p>
        </p:txBody>
      </p:sp>
      <p:sp>
        <p:nvSpPr>
          <p:cNvPr id="202" name="Google Shape;202;p25"/>
          <p:cNvSpPr/>
          <p:nvPr/>
        </p:nvSpPr>
        <p:spPr>
          <a:xfrm>
            <a:off x="2885350" y="2935325"/>
            <a:ext cx="14883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Skip step</a:t>
            </a:r>
            <a:endParaRPr sz="1200"/>
          </a:p>
          <a:p>
            <a:pPr indent="0" lvl="0" marL="0" rtl="0" algn="ctr">
              <a:spcBef>
                <a:spcPts val="0"/>
              </a:spcBef>
              <a:spcAft>
                <a:spcPts val="0"/>
              </a:spcAft>
              <a:buNone/>
            </a:pPr>
            <a:r>
              <a:rPr lang="en" sz="1200"/>
              <a:t>(512x512x1) </a:t>
            </a:r>
            <a:r>
              <a:rPr b="1" lang="en" sz="1200"/>
              <a:t>untrainable</a:t>
            </a:r>
            <a:endParaRPr sz="1200"/>
          </a:p>
        </p:txBody>
      </p:sp>
      <p:sp>
        <p:nvSpPr>
          <p:cNvPr id="203" name="Google Shape;203;p25"/>
          <p:cNvSpPr/>
          <p:nvPr/>
        </p:nvSpPr>
        <p:spPr>
          <a:xfrm>
            <a:off x="1785796" y="4370134"/>
            <a:ext cx="14883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 image</a:t>
            </a:r>
            <a:endParaRPr sz="1200"/>
          </a:p>
          <a:p>
            <a:pPr indent="0" lvl="0" marL="0" rtl="0" algn="ctr">
              <a:spcBef>
                <a:spcPts val="0"/>
              </a:spcBef>
              <a:spcAft>
                <a:spcPts val="0"/>
              </a:spcAft>
              <a:buNone/>
            </a:pPr>
            <a:r>
              <a:rPr lang="en" sz="1200"/>
              <a:t>(512x512x3)</a:t>
            </a:r>
            <a:endParaRPr sz="1200"/>
          </a:p>
        </p:txBody>
      </p:sp>
      <p:cxnSp>
        <p:nvCxnSpPr>
          <p:cNvPr id="204" name="Google Shape;204;p25"/>
          <p:cNvCxnSpPr>
            <a:stCxn id="201" idx="2"/>
            <a:endCxn id="205" idx="0"/>
          </p:cNvCxnSpPr>
          <p:nvPr/>
        </p:nvCxnSpPr>
        <p:spPr>
          <a:xfrm flipH="1">
            <a:off x="1510550" y="2113950"/>
            <a:ext cx="1019400" cy="208800"/>
          </a:xfrm>
          <a:prstGeom prst="straightConnector1">
            <a:avLst/>
          </a:prstGeom>
          <a:noFill/>
          <a:ln cap="flat" cmpd="sng" w="9525">
            <a:solidFill>
              <a:srgbClr val="FF0000"/>
            </a:solidFill>
            <a:prstDash val="solid"/>
            <a:round/>
            <a:headEnd len="med" w="med" type="none"/>
            <a:tailEnd len="med" w="med" type="none"/>
          </a:ln>
        </p:spPr>
      </p:cxnSp>
      <p:cxnSp>
        <p:nvCxnSpPr>
          <p:cNvPr id="206" name="Google Shape;206;p25"/>
          <p:cNvCxnSpPr>
            <a:stCxn id="207" idx="2"/>
            <a:endCxn id="203" idx="0"/>
          </p:cNvCxnSpPr>
          <p:nvPr/>
        </p:nvCxnSpPr>
        <p:spPr>
          <a:xfrm>
            <a:off x="1510575" y="3969725"/>
            <a:ext cx="1019400" cy="400500"/>
          </a:xfrm>
          <a:prstGeom prst="straightConnector1">
            <a:avLst/>
          </a:prstGeom>
          <a:noFill/>
          <a:ln cap="flat" cmpd="sng" w="9525">
            <a:solidFill>
              <a:srgbClr val="FF0000"/>
            </a:solidFill>
            <a:prstDash val="solid"/>
            <a:round/>
            <a:headEnd len="med" w="med" type="none"/>
            <a:tailEnd len="med" w="med" type="none"/>
          </a:ln>
        </p:spPr>
      </p:cxnSp>
      <p:cxnSp>
        <p:nvCxnSpPr>
          <p:cNvPr id="208" name="Google Shape;208;p25"/>
          <p:cNvCxnSpPr>
            <a:stCxn id="201" idx="2"/>
            <a:endCxn id="202" idx="0"/>
          </p:cNvCxnSpPr>
          <p:nvPr/>
        </p:nvCxnSpPr>
        <p:spPr>
          <a:xfrm>
            <a:off x="2529950" y="2113950"/>
            <a:ext cx="1099500" cy="821400"/>
          </a:xfrm>
          <a:prstGeom prst="straightConnector1">
            <a:avLst/>
          </a:prstGeom>
          <a:noFill/>
          <a:ln cap="flat" cmpd="sng" w="19050">
            <a:solidFill>
              <a:srgbClr val="00FF00"/>
            </a:solidFill>
            <a:prstDash val="solid"/>
            <a:round/>
            <a:headEnd len="med" w="med" type="none"/>
            <a:tailEnd len="med" w="med" type="none"/>
          </a:ln>
        </p:spPr>
      </p:cxnSp>
      <p:cxnSp>
        <p:nvCxnSpPr>
          <p:cNvPr id="209" name="Google Shape;209;p25"/>
          <p:cNvCxnSpPr>
            <a:stCxn id="202" idx="2"/>
            <a:endCxn id="203" idx="0"/>
          </p:cNvCxnSpPr>
          <p:nvPr/>
        </p:nvCxnSpPr>
        <p:spPr>
          <a:xfrm flipH="1">
            <a:off x="2530000" y="3550925"/>
            <a:ext cx="1099500" cy="819300"/>
          </a:xfrm>
          <a:prstGeom prst="straightConnector1">
            <a:avLst/>
          </a:prstGeom>
          <a:noFill/>
          <a:ln cap="flat" cmpd="sng" w="19050">
            <a:solidFill>
              <a:srgbClr val="00FF00"/>
            </a:solidFill>
            <a:prstDash val="solid"/>
            <a:round/>
            <a:headEnd len="med" w="med" type="none"/>
            <a:tailEnd len="med" w="med" type="none"/>
          </a:ln>
        </p:spPr>
      </p:cxnSp>
      <p:sp>
        <p:nvSpPr>
          <p:cNvPr id="205" name="Google Shape;205;p25"/>
          <p:cNvSpPr/>
          <p:nvPr/>
        </p:nvSpPr>
        <p:spPr>
          <a:xfrm>
            <a:off x="784000" y="2322750"/>
            <a:ext cx="1453200" cy="479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a:t>
            </a:r>
            <a:endParaRPr sz="1200"/>
          </a:p>
          <a:p>
            <a:pPr indent="0" lvl="0" marL="0" rtl="0" algn="ctr">
              <a:spcBef>
                <a:spcPts val="0"/>
              </a:spcBef>
              <a:spcAft>
                <a:spcPts val="0"/>
              </a:spcAft>
              <a:buNone/>
            </a:pPr>
            <a:r>
              <a:rPr lang="en" sz="1200"/>
              <a:t>(Conv Downstep)</a:t>
            </a:r>
            <a:endParaRPr sz="1200"/>
          </a:p>
        </p:txBody>
      </p:sp>
      <p:sp>
        <p:nvSpPr>
          <p:cNvPr id="207" name="Google Shape;207;p25"/>
          <p:cNvSpPr/>
          <p:nvPr/>
        </p:nvSpPr>
        <p:spPr>
          <a:xfrm>
            <a:off x="783975" y="3490325"/>
            <a:ext cx="14532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Decoder</a:t>
            </a:r>
            <a:endParaRPr sz="1200"/>
          </a:p>
          <a:p>
            <a:pPr indent="0" lvl="0" marL="0" rtl="0" algn="ctr">
              <a:spcBef>
                <a:spcPts val="0"/>
              </a:spcBef>
              <a:spcAft>
                <a:spcPts val="0"/>
              </a:spcAft>
              <a:buNone/>
            </a:pPr>
            <a:r>
              <a:rPr lang="en" sz="1200"/>
              <a:t>(Deconv Upstep)</a:t>
            </a:r>
            <a:endParaRPr sz="1200"/>
          </a:p>
        </p:txBody>
      </p:sp>
      <p:cxnSp>
        <p:nvCxnSpPr>
          <p:cNvPr id="210" name="Google Shape;210;p25"/>
          <p:cNvCxnSpPr>
            <a:stCxn id="207" idx="0"/>
            <a:endCxn id="205" idx="2"/>
          </p:cNvCxnSpPr>
          <p:nvPr/>
        </p:nvCxnSpPr>
        <p:spPr>
          <a:xfrm rot="10800000">
            <a:off x="1510575" y="2802125"/>
            <a:ext cx="0" cy="688200"/>
          </a:xfrm>
          <a:prstGeom prst="straightConnector1">
            <a:avLst/>
          </a:prstGeom>
          <a:noFill/>
          <a:ln cap="flat" cmpd="sng" w="9525">
            <a:solidFill>
              <a:srgbClr val="FF0000"/>
            </a:solidFill>
            <a:prstDash val="solid"/>
            <a:round/>
            <a:headEnd len="med" w="med" type="none"/>
            <a:tailEnd len="med" w="med" type="none"/>
          </a:ln>
        </p:spPr>
      </p:cxnSp>
      <p:sp>
        <p:nvSpPr>
          <p:cNvPr id="211" name="Google Shape;211;p25"/>
          <p:cNvSpPr txBox="1"/>
          <p:nvPr/>
        </p:nvSpPr>
        <p:spPr>
          <a:xfrm>
            <a:off x="1245975" y="4030225"/>
            <a:ext cx="8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Colorer</a:t>
            </a:r>
            <a:endParaRPr/>
          </a:p>
        </p:txBody>
      </p:sp>
      <p:sp>
        <p:nvSpPr>
          <p:cNvPr id="212" name="Google Shape;212;p25"/>
          <p:cNvSpPr txBox="1"/>
          <p:nvPr/>
        </p:nvSpPr>
        <p:spPr>
          <a:xfrm>
            <a:off x="3183000" y="3742800"/>
            <a:ext cx="13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Positional information</a:t>
            </a:r>
            <a:endParaRPr/>
          </a:p>
        </p:txBody>
      </p:sp>
      <p:sp>
        <p:nvSpPr>
          <p:cNvPr id="213" name="Google Shape;213;p25"/>
          <p:cNvSpPr txBox="1"/>
          <p:nvPr/>
        </p:nvSpPr>
        <p:spPr>
          <a:xfrm>
            <a:off x="1565150" y="1234338"/>
            <a:ext cx="192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Step 1: Train UNET</a:t>
            </a:r>
            <a:endParaRPr/>
          </a:p>
        </p:txBody>
      </p:sp>
      <p:sp>
        <p:nvSpPr>
          <p:cNvPr id="214" name="Google Shape;214;p25"/>
          <p:cNvSpPr/>
          <p:nvPr/>
        </p:nvSpPr>
        <p:spPr>
          <a:xfrm>
            <a:off x="819975" y="2917938"/>
            <a:ext cx="1389000" cy="456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Latent (1x1x512)</a:t>
            </a:r>
            <a:endParaRPr sz="1200"/>
          </a:p>
        </p:txBody>
      </p:sp>
      <p:sp>
        <p:nvSpPr>
          <p:cNvPr id="215" name="Google Shape;215;p25"/>
          <p:cNvSpPr txBox="1"/>
          <p:nvPr/>
        </p:nvSpPr>
        <p:spPr>
          <a:xfrm>
            <a:off x="5225013" y="2660413"/>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5</a:t>
            </a:r>
            <a:endParaRPr sz="1000"/>
          </a:p>
        </p:txBody>
      </p:sp>
      <p:sp>
        <p:nvSpPr>
          <p:cNvPr id="216" name="Google Shape;216;p25"/>
          <p:cNvSpPr txBox="1"/>
          <p:nvPr/>
        </p:nvSpPr>
        <p:spPr>
          <a:xfrm>
            <a:off x="6517688" y="2660425"/>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10</a:t>
            </a:r>
            <a:endParaRPr sz="1000"/>
          </a:p>
        </p:txBody>
      </p:sp>
      <p:sp>
        <p:nvSpPr>
          <p:cNvPr id="217" name="Google Shape;217;p25"/>
          <p:cNvSpPr txBox="1"/>
          <p:nvPr/>
        </p:nvSpPr>
        <p:spPr>
          <a:xfrm>
            <a:off x="7781838" y="2660413"/>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15</a:t>
            </a:r>
            <a:endParaRPr sz="1000"/>
          </a:p>
        </p:txBody>
      </p:sp>
      <p:sp>
        <p:nvSpPr>
          <p:cNvPr id="218" name="Google Shape;218;p25"/>
          <p:cNvSpPr txBox="1"/>
          <p:nvPr/>
        </p:nvSpPr>
        <p:spPr>
          <a:xfrm>
            <a:off x="5239263" y="3747388"/>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20</a:t>
            </a:r>
            <a:endParaRPr sz="1000"/>
          </a:p>
        </p:txBody>
      </p:sp>
      <p:sp>
        <p:nvSpPr>
          <p:cNvPr id="219" name="Google Shape;219;p25"/>
          <p:cNvSpPr txBox="1"/>
          <p:nvPr/>
        </p:nvSpPr>
        <p:spPr>
          <a:xfrm>
            <a:off x="6531938" y="3747400"/>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25</a:t>
            </a:r>
            <a:endParaRPr sz="1000"/>
          </a:p>
        </p:txBody>
      </p:sp>
      <p:sp>
        <p:nvSpPr>
          <p:cNvPr id="220" name="Google Shape;220;p25"/>
          <p:cNvSpPr txBox="1"/>
          <p:nvPr/>
        </p:nvSpPr>
        <p:spPr>
          <a:xfrm>
            <a:off x="7796088" y="3747388"/>
            <a:ext cx="81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Epoch 30</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 Saliency Map: Encoder Training</a:t>
            </a:r>
            <a:endParaRPr/>
          </a:p>
        </p:txBody>
      </p:sp>
      <p:pic>
        <p:nvPicPr>
          <p:cNvPr id="226" name="Google Shape;226;p26"/>
          <p:cNvPicPr preferRelativeResize="0"/>
          <p:nvPr/>
        </p:nvPicPr>
        <p:blipFill>
          <a:blip r:embed="rId3">
            <a:alphaModFix/>
          </a:blip>
          <a:stretch>
            <a:fillRect/>
          </a:stretch>
        </p:blipFill>
        <p:spPr>
          <a:xfrm>
            <a:off x="2939225" y="1228900"/>
            <a:ext cx="5619900" cy="3479875"/>
          </a:xfrm>
          <a:prstGeom prst="rect">
            <a:avLst/>
          </a:prstGeom>
          <a:noFill/>
          <a:ln>
            <a:noFill/>
          </a:ln>
        </p:spPr>
      </p:pic>
      <p:pic>
        <p:nvPicPr>
          <p:cNvPr id="227" name="Google Shape;227;p26"/>
          <p:cNvPicPr preferRelativeResize="0"/>
          <p:nvPr/>
        </p:nvPicPr>
        <p:blipFill>
          <a:blip r:embed="rId4">
            <a:alphaModFix/>
          </a:blip>
          <a:stretch>
            <a:fillRect/>
          </a:stretch>
        </p:blipFill>
        <p:spPr>
          <a:xfrm>
            <a:off x="576500" y="1198800"/>
            <a:ext cx="1586675" cy="3705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 Saliency Map: Encoder Training</a:t>
            </a:r>
            <a:endParaRPr/>
          </a:p>
        </p:txBody>
      </p:sp>
      <p:pic>
        <p:nvPicPr>
          <p:cNvPr id="233" name="Google Shape;233;p27"/>
          <p:cNvPicPr preferRelativeResize="0"/>
          <p:nvPr/>
        </p:nvPicPr>
        <p:blipFill>
          <a:blip r:embed="rId3">
            <a:alphaModFix/>
          </a:blip>
          <a:stretch>
            <a:fillRect/>
          </a:stretch>
        </p:blipFill>
        <p:spPr>
          <a:xfrm>
            <a:off x="58250" y="1694400"/>
            <a:ext cx="4306700" cy="2519550"/>
          </a:xfrm>
          <a:prstGeom prst="rect">
            <a:avLst/>
          </a:prstGeom>
          <a:noFill/>
          <a:ln cap="flat" cmpd="sng" w="9525">
            <a:solidFill>
              <a:schemeClr val="lt1"/>
            </a:solidFill>
            <a:prstDash val="solid"/>
            <a:round/>
            <a:headEnd len="sm" w="sm" type="none"/>
            <a:tailEnd len="sm" w="sm" type="none"/>
          </a:ln>
        </p:spPr>
      </p:pic>
      <p:pic>
        <p:nvPicPr>
          <p:cNvPr id="234" name="Google Shape;234;p27"/>
          <p:cNvPicPr preferRelativeResize="0"/>
          <p:nvPr/>
        </p:nvPicPr>
        <p:blipFill>
          <a:blip r:embed="rId4">
            <a:alphaModFix/>
          </a:blip>
          <a:stretch>
            <a:fillRect/>
          </a:stretch>
        </p:blipFill>
        <p:spPr>
          <a:xfrm>
            <a:off x="4411825" y="1694400"/>
            <a:ext cx="4614700" cy="2519550"/>
          </a:xfrm>
          <a:prstGeom prst="rect">
            <a:avLst/>
          </a:prstGeom>
          <a:noFill/>
          <a:ln cap="flat" cmpd="sng" w="9525">
            <a:solidFill>
              <a:schemeClr val="lt1"/>
            </a:solidFill>
            <a:prstDash val="solid"/>
            <a:round/>
            <a:headEnd len="sm" w="sm" type="none"/>
            <a:tailEnd len="sm" w="sm" type="none"/>
          </a:ln>
        </p:spPr>
      </p:pic>
      <p:sp>
        <p:nvSpPr>
          <p:cNvPr id="235" name="Google Shape;235;p27"/>
          <p:cNvSpPr txBox="1"/>
          <p:nvPr/>
        </p:nvSpPr>
        <p:spPr>
          <a:xfrm>
            <a:off x="351875" y="2769525"/>
            <a:ext cx="77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Original</a:t>
            </a:r>
            <a:endParaRPr sz="1200"/>
          </a:p>
        </p:txBody>
      </p:sp>
      <p:sp>
        <p:nvSpPr>
          <p:cNvPr id="236" name="Google Shape;236;p27"/>
          <p:cNvSpPr txBox="1"/>
          <p:nvPr/>
        </p:nvSpPr>
        <p:spPr>
          <a:xfrm>
            <a:off x="1997775" y="2769525"/>
            <a:ext cx="77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UNET</a:t>
            </a:r>
            <a:endParaRPr sz="1200"/>
          </a:p>
        </p:txBody>
      </p:sp>
      <p:sp>
        <p:nvSpPr>
          <p:cNvPr id="237" name="Google Shape;237;p27"/>
          <p:cNvSpPr txBox="1"/>
          <p:nvPr/>
        </p:nvSpPr>
        <p:spPr>
          <a:xfrm>
            <a:off x="3141375" y="2769525"/>
            <a:ext cx="160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Classifier </a:t>
            </a:r>
            <a:r>
              <a:rPr lang="en" sz="1200"/>
              <a:t>UNET</a:t>
            </a:r>
            <a:endParaRPr sz="1200"/>
          </a:p>
        </p:txBody>
      </p:sp>
      <p:sp>
        <p:nvSpPr>
          <p:cNvPr id="238" name="Google Shape;238;p27"/>
          <p:cNvSpPr txBox="1"/>
          <p:nvPr/>
        </p:nvSpPr>
        <p:spPr>
          <a:xfrm>
            <a:off x="1833875" y="4140800"/>
            <a:ext cx="91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Gradients</a:t>
            </a:r>
            <a:endParaRPr sz="1200"/>
          </a:p>
        </p:txBody>
      </p:sp>
      <p:sp>
        <p:nvSpPr>
          <p:cNvPr id="239" name="Google Shape;239;p27"/>
          <p:cNvSpPr txBox="1"/>
          <p:nvPr/>
        </p:nvSpPr>
        <p:spPr>
          <a:xfrm>
            <a:off x="3339250" y="4140800"/>
            <a:ext cx="102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Gradients on Original</a:t>
            </a:r>
            <a:endParaRPr sz="1200"/>
          </a:p>
        </p:txBody>
      </p:sp>
      <p:cxnSp>
        <p:nvCxnSpPr>
          <p:cNvPr id="240" name="Google Shape;240;p27"/>
          <p:cNvCxnSpPr/>
          <p:nvPr/>
        </p:nvCxnSpPr>
        <p:spPr>
          <a:xfrm>
            <a:off x="4380000" y="1393025"/>
            <a:ext cx="13500" cy="3382200"/>
          </a:xfrm>
          <a:prstGeom prst="straightConnector1">
            <a:avLst/>
          </a:prstGeom>
          <a:noFill/>
          <a:ln cap="flat" cmpd="sng" w="9525">
            <a:solidFill>
              <a:schemeClr val="dk2"/>
            </a:solidFill>
            <a:prstDash val="solid"/>
            <a:round/>
            <a:headEnd len="med" w="med" type="none"/>
            <a:tailEnd len="med" w="med" type="none"/>
          </a:ln>
        </p:spPr>
      </p:cxnSp>
      <p:sp>
        <p:nvSpPr>
          <p:cNvPr id="241" name="Google Shape;241;p27"/>
          <p:cNvSpPr txBox="1"/>
          <p:nvPr/>
        </p:nvSpPr>
        <p:spPr>
          <a:xfrm>
            <a:off x="4748475" y="2769525"/>
            <a:ext cx="77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Original</a:t>
            </a:r>
            <a:endParaRPr sz="1200"/>
          </a:p>
        </p:txBody>
      </p:sp>
      <p:sp>
        <p:nvSpPr>
          <p:cNvPr id="242" name="Google Shape;242;p27"/>
          <p:cNvSpPr txBox="1"/>
          <p:nvPr/>
        </p:nvSpPr>
        <p:spPr>
          <a:xfrm>
            <a:off x="6394375" y="2769525"/>
            <a:ext cx="77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UNET</a:t>
            </a:r>
            <a:endParaRPr sz="1200"/>
          </a:p>
        </p:txBody>
      </p:sp>
      <p:sp>
        <p:nvSpPr>
          <p:cNvPr id="243" name="Google Shape;243;p27"/>
          <p:cNvSpPr txBox="1"/>
          <p:nvPr/>
        </p:nvSpPr>
        <p:spPr>
          <a:xfrm>
            <a:off x="7772400" y="2769525"/>
            <a:ext cx="160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Classifier UNET</a:t>
            </a:r>
            <a:endParaRPr sz="1200"/>
          </a:p>
        </p:txBody>
      </p:sp>
      <p:sp>
        <p:nvSpPr>
          <p:cNvPr id="244" name="Google Shape;244;p27"/>
          <p:cNvSpPr txBox="1"/>
          <p:nvPr/>
        </p:nvSpPr>
        <p:spPr>
          <a:xfrm>
            <a:off x="6325825" y="4140800"/>
            <a:ext cx="91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Gradients</a:t>
            </a:r>
            <a:endParaRPr sz="1200"/>
          </a:p>
        </p:txBody>
      </p:sp>
      <p:sp>
        <p:nvSpPr>
          <p:cNvPr id="245" name="Google Shape;245;p27"/>
          <p:cNvSpPr txBox="1"/>
          <p:nvPr/>
        </p:nvSpPr>
        <p:spPr>
          <a:xfrm>
            <a:off x="7970275" y="4140800"/>
            <a:ext cx="102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Gradients on Original</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a:t>
            </a:r>
            <a:endParaRPr/>
          </a:p>
        </p:txBody>
      </p:sp>
      <p:sp>
        <p:nvSpPr>
          <p:cNvPr id="251" name="Google Shape;25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a:p>
        </p:txBody>
      </p:sp>
      <p:pic>
        <p:nvPicPr>
          <p:cNvPr id="252" name="Google Shape;252;p28"/>
          <p:cNvPicPr preferRelativeResize="0"/>
          <p:nvPr/>
        </p:nvPicPr>
        <p:blipFill>
          <a:blip r:embed="rId3">
            <a:alphaModFix/>
          </a:blip>
          <a:stretch>
            <a:fillRect/>
          </a:stretch>
        </p:blipFill>
        <p:spPr>
          <a:xfrm>
            <a:off x="311700" y="1152475"/>
            <a:ext cx="2405773" cy="3416400"/>
          </a:xfrm>
          <a:prstGeom prst="rect">
            <a:avLst/>
          </a:prstGeom>
          <a:noFill/>
          <a:ln>
            <a:noFill/>
          </a:ln>
        </p:spPr>
      </p:pic>
      <p:pic>
        <p:nvPicPr>
          <p:cNvPr id="253" name="Google Shape;253;p28"/>
          <p:cNvPicPr preferRelativeResize="0"/>
          <p:nvPr/>
        </p:nvPicPr>
        <p:blipFill>
          <a:blip r:embed="rId4">
            <a:alphaModFix/>
          </a:blip>
          <a:stretch>
            <a:fillRect/>
          </a:stretch>
        </p:blipFill>
        <p:spPr>
          <a:xfrm>
            <a:off x="3229652" y="1152475"/>
            <a:ext cx="2240977" cy="3416400"/>
          </a:xfrm>
          <a:prstGeom prst="rect">
            <a:avLst/>
          </a:prstGeom>
          <a:noFill/>
          <a:ln>
            <a:noFill/>
          </a:ln>
        </p:spPr>
      </p:pic>
      <p:pic>
        <p:nvPicPr>
          <p:cNvPr id="254" name="Google Shape;254;p28"/>
          <p:cNvPicPr preferRelativeResize="0"/>
          <p:nvPr/>
        </p:nvPicPr>
        <p:blipFill>
          <a:blip r:embed="rId5">
            <a:alphaModFix/>
          </a:blip>
          <a:stretch>
            <a:fillRect/>
          </a:stretch>
        </p:blipFill>
        <p:spPr>
          <a:xfrm>
            <a:off x="5470625" y="1152475"/>
            <a:ext cx="2959430"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CNN</a:t>
            </a:r>
            <a:r>
              <a:rPr lang="en"/>
              <a:t>: Results</a:t>
            </a:r>
            <a:endParaRPr/>
          </a:p>
        </p:txBody>
      </p:sp>
      <p:pic>
        <p:nvPicPr>
          <p:cNvPr id="260" name="Google Shape;260;p29"/>
          <p:cNvPicPr preferRelativeResize="0"/>
          <p:nvPr/>
        </p:nvPicPr>
        <p:blipFill>
          <a:blip r:embed="rId3">
            <a:alphaModFix/>
          </a:blip>
          <a:stretch>
            <a:fillRect/>
          </a:stretch>
        </p:blipFill>
        <p:spPr>
          <a:xfrm>
            <a:off x="1949450" y="1152475"/>
            <a:ext cx="4946131"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and validation accuracy</a:t>
            </a:r>
            <a:endParaRPr/>
          </a:p>
        </p:txBody>
      </p:sp>
      <p:pic>
        <p:nvPicPr>
          <p:cNvPr id="266" name="Google Shape;266;p30"/>
          <p:cNvPicPr preferRelativeResize="0"/>
          <p:nvPr/>
        </p:nvPicPr>
        <p:blipFill>
          <a:blip r:embed="rId3">
            <a:alphaModFix/>
          </a:blip>
          <a:stretch>
            <a:fillRect/>
          </a:stretch>
        </p:blipFill>
        <p:spPr>
          <a:xfrm>
            <a:off x="1251100" y="1152475"/>
            <a:ext cx="6641800" cy="3091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and validation loss</a:t>
            </a:r>
            <a:endParaRPr/>
          </a:p>
        </p:txBody>
      </p:sp>
      <p:pic>
        <p:nvPicPr>
          <p:cNvPr id="272" name="Google Shape;272;p31"/>
          <p:cNvPicPr preferRelativeResize="0"/>
          <p:nvPr/>
        </p:nvPicPr>
        <p:blipFill>
          <a:blip r:embed="rId3">
            <a:alphaModFix/>
          </a:blip>
          <a:stretch>
            <a:fillRect/>
          </a:stretch>
        </p:blipFill>
        <p:spPr>
          <a:xfrm>
            <a:off x="942975" y="1152475"/>
            <a:ext cx="6864527" cy="327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Dataset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Transfer learning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UNET and Saliency map</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Custom CNN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Limitation and future work</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on the test data</a:t>
            </a:r>
            <a:endParaRPr/>
          </a:p>
        </p:txBody>
      </p:sp>
      <p:pic>
        <p:nvPicPr>
          <p:cNvPr id="278" name="Google Shape;278;p32"/>
          <p:cNvPicPr preferRelativeResize="0"/>
          <p:nvPr/>
        </p:nvPicPr>
        <p:blipFill>
          <a:blip r:embed="rId3">
            <a:alphaModFix/>
          </a:blip>
          <a:stretch>
            <a:fillRect/>
          </a:stretch>
        </p:blipFill>
        <p:spPr>
          <a:xfrm>
            <a:off x="1091125" y="2030938"/>
            <a:ext cx="6782699" cy="1081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Confusion matrix</a:t>
            </a:r>
            <a:endParaRPr/>
          </a:p>
        </p:txBody>
      </p:sp>
      <p:pic>
        <p:nvPicPr>
          <p:cNvPr id="284" name="Google Shape;284;p33"/>
          <p:cNvPicPr preferRelativeResize="0"/>
          <p:nvPr/>
        </p:nvPicPr>
        <p:blipFill>
          <a:blip r:embed="rId3">
            <a:alphaModFix/>
          </a:blip>
          <a:stretch>
            <a:fillRect/>
          </a:stretch>
        </p:blipFill>
        <p:spPr>
          <a:xfrm>
            <a:off x="1963754" y="1288242"/>
            <a:ext cx="4710788" cy="3144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 Accuracy, Precision, Recall &amp; F1 Score</a:t>
            </a:r>
            <a:endParaRPr/>
          </a:p>
        </p:txBody>
      </p:sp>
      <p:pic>
        <p:nvPicPr>
          <p:cNvPr id="290" name="Google Shape;290;p34"/>
          <p:cNvPicPr preferRelativeResize="0"/>
          <p:nvPr/>
        </p:nvPicPr>
        <p:blipFill>
          <a:blip r:embed="rId3">
            <a:alphaModFix/>
          </a:blip>
          <a:stretch>
            <a:fillRect/>
          </a:stretch>
        </p:blipFill>
        <p:spPr>
          <a:xfrm>
            <a:off x="1633550" y="1525050"/>
            <a:ext cx="5521725" cy="225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 and Future work</a:t>
            </a:r>
            <a:endParaRPr/>
          </a:p>
        </p:txBody>
      </p:sp>
      <p:sp>
        <p:nvSpPr>
          <p:cNvPr id="296" name="Google Shape;29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Only VGG-16 was used in transfer learning; try different pretrained models and explore with fine-tuning the whole architecture.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For CNN, only 32 samples has been added in the test dataset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For CNN, 6 </a:t>
            </a:r>
            <a:r>
              <a:rPr lang="en">
                <a:solidFill>
                  <a:schemeClr val="dk1"/>
                </a:solidFill>
              </a:rPr>
              <a:t>layers of</a:t>
            </a:r>
            <a:r>
              <a:rPr lang="en">
                <a:solidFill>
                  <a:schemeClr val="dk1"/>
                </a:solidFill>
              </a:rPr>
              <a:t> Conv layers has been used ; Try CNN model with different layers.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For Saliency Map, even the gradient tape method did not show a clear localization of the tumor. Both methods could be run again on a more localizable dataset.</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pic>
        <p:nvPicPr>
          <p:cNvPr id="67" name="Google Shape;67;p15"/>
          <p:cNvPicPr preferRelativeResize="0"/>
          <p:nvPr/>
        </p:nvPicPr>
        <p:blipFill>
          <a:blip r:embed="rId3">
            <a:alphaModFix/>
          </a:blip>
          <a:stretch>
            <a:fillRect/>
          </a:stretch>
        </p:blipFill>
        <p:spPr>
          <a:xfrm>
            <a:off x="5188750" y="1298363"/>
            <a:ext cx="942975" cy="942975"/>
          </a:xfrm>
          <a:prstGeom prst="rect">
            <a:avLst/>
          </a:prstGeom>
          <a:noFill/>
          <a:ln>
            <a:noFill/>
          </a:ln>
        </p:spPr>
      </p:pic>
      <p:pic>
        <p:nvPicPr>
          <p:cNvPr id="68" name="Google Shape;68;p15"/>
          <p:cNvPicPr preferRelativeResize="0"/>
          <p:nvPr/>
        </p:nvPicPr>
        <p:blipFill>
          <a:blip r:embed="rId4">
            <a:alphaModFix/>
          </a:blip>
          <a:stretch>
            <a:fillRect/>
          </a:stretch>
        </p:blipFill>
        <p:spPr>
          <a:xfrm>
            <a:off x="6284125" y="1298363"/>
            <a:ext cx="942975" cy="942975"/>
          </a:xfrm>
          <a:prstGeom prst="rect">
            <a:avLst/>
          </a:prstGeom>
          <a:noFill/>
          <a:ln>
            <a:noFill/>
          </a:ln>
        </p:spPr>
      </p:pic>
      <p:pic>
        <p:nvPicPr>
          <p:cNvPr id="69" name="Google Shape;69;p15"/>
          <p:cNvPicPr preferRelativeResize="0"/>
          <p:nvPr/>
        </p:nvPicPr>
        <p:blipFill>
          <a:blip r:embed="rId5">
            <a:alphaModFix/>
          </a:blip>
          <a:stretch>
            <a:fillRect/>
          </a:stretch>
        </p:blipFill>
        <p:spPr>
          <a:xfrm>
            <a:off x="7379500" y="1298363"/>
            <a:ext cx="942975" cy="942975"/>
          </a:xfrm>
          <a:prstGeom prst="rect">
            <a:avLst/>
          </a:prstGeom>
          <a:noFill/>
          <a:ln>
            <a:noFill/>
          </a:ln>
        </p:spPr>
      </p:pic>
      <p:sp>
        <p:nvSpPr>
          <p:cNvPr id="70" name="Google Shape;70;p15"/>
          <p:cNvSpPr txBox="1"/>
          <p:nvPr/>
        </p:nvSpPr>
        <p:spPr>
          <a:xfrm>
            <a:off x="5322475" y="2393738"/>
            <a:ext cx="3000000" cy="1905600"/>
          </a:xfrm>
          <a:prstGeom prst="rect">
            <a:avLst/>
          </a:prstGeom>
          <a:noFill/>
          <a:ln>
            <a:noFill/>
          </a:ln>
        </p:spPr>
        <p:txBody>
          <a:bodyPr anchorCtr="0" anchor="t" bIns="91425" lIns="91425" spcFirstLastPara="1" rIns="91425" wrap="square" tIns="91425">
            <a:spAutoFit/>
          </a:bodyPr>
          <a:lstStyle/>
          <a:p>
            <a:pPr indent="0" lvl="0" marL="0" marR="13035" rtl="0" algn="just">
              <a:lnSpc>
                <a:spcPct val="101810"/>
              </a:lnSpc>
              <a:spcBef>
                <a:spcPts val="0"/>
              </a:spcBef>
              <a:spcAft>
                <a:spcPts val="0"/>
              </a:spcAft>
              <a:buNone/>
            </a:pPr>
            <a:r>
              <a:rPr lang="en" sz="1000">
                <a:solidFill>
                  <a:schemeClr val="dk1"/>
                </a:solidFill>
              </a:rPr>
              <a:t>Figure 1. Left: Meningioma - usually appear as an enhancing mass on the outside lining of the brain tissue, which may or may not brighten with contrast. Malignant meningiomas can also invade the brain tissue. Middle: Glioma - called intra-axial brain tumors because they grow within the substance of the brain and often mix with normal brain tissue. Right: Pituitary tumor - and abnormal growth in the pituitary gland. The pituitary is a small gland in the brain. It is located behind the back of the nose</a:t>
            </a:r>
            <a:r>
              <a:rPr lang="en" sz="900">
                <a:solidFill>
                  <a:schemeClr val="dk1"/>
                </a:solidFill>
                <a:latin typeface="Times New Roman"/>
                <a:ea typeface="Times New Roman"/>
                <a:cs typeface="Times New Roman"/>
                <a:sym typeface="Times New Roman"/>
              </a:rPr>
              <a:t>.</a:t>
            </a:r>
            <a:endParaRPr/>
          </a:p>
        </p:txBody>
      </p:sp>
      <p:sp>
        <p:nvSpPr>
          <p:cNvPr id="71" name="Google Shape;71;p15"/>
          <p:cNvSpPr txBox="1"/>
          <p:nvPr/>
        </p:nvSpPr>
        <p:spPr>
          <a:xfrm>
            <a:off x="371400" y="1437450"/>
            <a:ext cx="4200600" cy="2955300"/>
          </a:xfrm>
          <a:prstGeom prst="rect">
            <a:avLst/>
          </a:prstGeom>
          <a:noFill/>
          <a:ln>
            <a:noFill/>
          </a:ln>
        </p:spPr>
        <p:txBody>
          <a:bodyPr anchorCtr="0" anchor="t" bIns="91425" lIns="91425" spcFirstLastPara="1" rIns="91425" wrap="square" tIns="91425">
            <a:spAutoFit/>
          </a:bodyPr>
          <a:lstStyle/>
          <a:p>
            <a:pPr indent="-342900" lvl="0" marL="457200" marR="12790" rtl="0" algn="l">
              <a:lnSpc>
                <a:spcPct val="99960"/>
              </a:lnSpc>
              <a:spcBef>
                <a:spcPts val="761"/>
              </a:spcBef>
              <a:spcAft>
                <a:spcPts val="0"/>
              </a:spcAft>
              <a:buClr>
                <a:schemeClr val="dk1"/>
              </a:buClr>
              <a:buSzPts val="1800"/>
              <a:buChar char="●"/>
            </a:pPr>
            <a:r>
              <a:rPr lang="en" sz="1800">
                <a:solidFill>
                  <a:schemeClr val="dk1"/>
                </a:solidFill>
              </a:rPr>
              <a:t>Brain Tumor Image Dataset (MRI Images) from Kaggle.</a:t>
            </a:r>
            <a:endParaRPr sz="1800">
              <a:solidFill>
                <a:schemeClr val="dk1"/>
              </a:solidFill>
            </a:endParaRPr>
          </a:p>
          <a:p>
            <a:pPr indent="-342900" lvl="0" marL="457200" marR="12790" rtl="0" algn="l">
              <a:lnSpc>
                <a:spcPct val="99960"/>
              </a:lnSpc>
              <a:spcBef>
                <a:spcPts val="0"/>
              </a:spcBef>
              <a:spcAft>
                <a:spcPts val="0"/>
              </a:spcAft>
              <a:buClr>
                <a:schemeClr val="dk1"/>
              </a:buClr>
              <a:buSzPts val="1800"/>
              <a:buChar char="●"/>
            </a:pPr>
            <a:r>
              <a:rPr lang="en" sz="1800">
                <a:solidFill>
                  <a:schemeClr val="dk1"/>
                </a:solidFill>
              </a:rPr>
              <a:t>Gathered by Southern Medical University, Guangzhou, China.</a:t>
            </a:r>
            <a:endParaRPr sz="1800">
              <a:solidFill>
                <a:schemeClr val="dk1"/>
              </a:solidFill>
            </a:endParaRPr>
          </a:p>
          <a:p>
            <a:pPr indent="-342900" lvl="0" marL="457200" marR="12790" rtl="0" algn="l">
              <a:lnSpc>
                <a:spcPct val="99960"/>
              </a:lnSpc>
              <a:spcBef>
                <a:spcPts val="0"/>
              </a:spcBef>
              <a:spcAft>
                <a:spcPts val="0"/>
              </a:spcAft>
              <a:buClr>
                <a:schemeClr val="dk1"/>
              </a:buClr>
              <a:buSzPts val="1800"/>
              <a:buChar char="●"/>
            </a:pPr>
            <a:r>
              <a:rPr lang="en" sz="1800">
                <a:solidFill>
                  <a:schemeClr val="dk1"/>
                </a:solidFill>
              </a:rPr>
              <a:t>Contains 3064 T1-weighted contrast-enhanced MRI images f</a:t>
            </a:r>
            <a:r>
              <a:rPr lang="en" sz="1800">
                <a:solidFill>
                  <a:schemeClr val="dk1"/>
                </a:solidFill>
              </a:rPr>
              <a:t>ro</a:t>
            </a:r>
            <a:r>
              <a:rPr lang="en" sz="1800">
                <a:solidFill>
                  <a:schemeClr val="dk1"/>
                </a:solidFill>
              </a:rPr>
              <a:t>m 233 patients:</a:t>
            </a:r>
            <a:endParaRPr sz="1800">
              <a:solidFill>
                <a:schemeClr val="dk1"/>
              </a:solidFill>
            </a:endParaRPr>
          </a:p>
          <a:p>
            <a:pPr indent="-342900" lvl="1" marL="914400" marR="12790" rtl="0" algn="l">
              <a:lnSpc>
                <a:spcPct val="99960"/>
              </a:lnSpc>
              <a:spcBef>
                <a:spcPts val="0"/>
              </a:spcBef>
              <a:spcAft>
                <a:spcPts val="0"/>
              </a:spcAft>
              <a:buClr>
                <a:schemeClr val="dk1"/>
              </a:buClr>
              <a:buSzPts val="1800"/>
              <a:buChar char="○"/>
            </a:pPr>
            <a:r>
              <a:rPr lang="en" sz="1800">
                <a:solidFill>
                  <a:schemeClr val="dk1"/>
                </a:solidFill>
              </a:rPr>
              <a:t>Meningioma [708 slices]</a:t>
            </a:r>
            <a:endParaRPr sz="1800">
              <a:solidFill>
                <a:schemeClr val="dk1"/>
              </a:solidFill>
            </a:endParaRPr>
          </a:p>
          <a:p>
            <a:pPr indent="-342900" lvl="1" marL="914400" marR="12790" rtl="0" algn="l">
              <a:lnSpc>
                <a:spcPct val="99960"/>
              </a:lnSpc>
              <a:spcBef>
                <a:spcPts val="0"/>
              </a:spcBef>
              <a:spcAft>
                <a:spcPts val="0"/>
              </a:spcAft>
              <a:buClr>
                <a:schemeClr val="dk1"/>
              </a:buClr>
              <a:buSzPts val="1800"/>
              <a:buChar char="○"/>
            </a:pPr>
            <a:r>
              <a:rPr lang="en" sz="1800">
                <a:solidFill>
                  <a:schemeClr val="dk1"/>
                </a:solidFill>
              </a:rPr>
              <a:t>Glioma [1426 slices] </a:t>
            </a:r>
            <a:endParaRPr sz="1800">
              <a:solidFill>
                <a:schemeClr val="dk1"/>
              </a:solidFill>
            </a:endParaRPr>
          </a:p>
          <a:p>
            <a:pPr indent="-342900" lvl="1" marL="914400" marR="12790" rtl="0" algn="l">
              <a:lnSpc>
                <a:spcPct val="99960"/>
              </a:lnSpc>
              <a:spcBef>
                <a:spcPts val="0"/>
              </a:spcBef>
              <a:spcAft>
                <a:spcPts val="0"/>
              </a:spcAft>
              <a:buClr>
                <a:schemeClr val="dk1"/>
              </a:buClr>
              <a:buSzPts val="1800"/>
              <a:buChar char="○"/>
            </a:pPr>
            <a:r>
              <a:rPr lang="en" sz="1800">
                <a:solidFill>
                  <a:schemeClr val="dk1"/>
                </a:solidFill>
              </a:rPr>
              <a:t>Pituitary tumor [930 slices]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 Approaches</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Classification</a:t>
            </a:r>
            <a:r>
              <a:rPr lang="en">
                <a:solidFill>
                  <a:schemeClr val="dk1"/>
                </a:solidFill>
              </a:rPr>
              <a:t>:</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Transfer Learning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Custom CNN</a:t>
            </a:r>
            <a:endParaRPr>
              <a:solidFill>
                <a:schemeClr val="dk1"/>
              </a:solidFill>
            </a:endParaRPr>
          </a:p>
          <a:p>
            <a:pPr indent="0" lvl="0" marL="0" rtl="0" algn="l">
              <a:spcBef>
                <a:spcPts val="1200"/>
              </a:spcBef>
              <a:spcAft>
                <a:spcPts val="0"/>
              </a:spcAft>
              <a:buNone/>
            </a:pPr>
            <a:r>
              <a:rPr lang="en">
                <a:solidFill>
                  <a:schemeClr val="dk1"/>
                </a:solidFill>
              </a:rPr>
              <a:t>Localization:</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Custom UNET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Gradient Tape</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Transfer Learning: Methods</a:t>
            </a:r>
            <a:endParaRPr/>
          </a:p>
        </p:txBody>
      </p:sp>
      <p:pic>
        <p:nvPicPr>
          <p:cNvPr id="83" name="Google Shape;83;p17"/>
          <p:cNvPicPr preferRelativeResize="0"/>
          <p:nvPr/>
        </p:nvPicPr>
        <p:blipFill rotWithShape="1">
          <a:blip r:embed="rId3">
            <a:alphaModFix/>
          </a:blip>
          <a:srcRect b="11738" l="10572" r="18800" t="26964"/>
          <a:stretch/>
        </p:blipFill>
        <p:spPr>
          <a:xfrm>
            <a:off x="1735912" y="1870088"/>
            <a:ext cx="5541263" cy="1403307"/>
          </a:xfrm>
          <a:prstGeom prst="rect">
            <a:avLst/>
          </a:prstGeom>
          <a:noFill/>
          <a:ln>
            <a:noFill/>
          </a:ln>
        </p:spPr>
      </p:pic>
      <p:cxnSp>
        <p:nvCxnSpPr>
          <p:cNvPr id="84" name="Google Shape;84;p17"/>
          <p:cNvCxnSpPr/>
          <p:nvPr/>
        </p:nvCxnSpPr>
        <p:spPr>
          <a:xfrm>
            <a:off x="1793075" y="3500075"/>
            <a:ext cx="4841700" cy="18000"/>
          </a:xfrm>
          <a:prstGeom prst="straightConnector1">
            <a:avLst/>
          </a:prstGeom>
          <a:noFill/>
          <a:ln cap="flat" cmpd="sng" w="19050">
            <a:solidFill>
              <a:schemeClr val="dk2"/>
            </a:solidFill>
            <a:prstDash val="solid"/>
            <a:round/>
            <a:headEnd len="med" w="med" type="none"/>
            <a:tailEnd len="med" w="med" type="none"/>
          </a:ln>
        </p:spPr>
      </p:cxnSp>
      <p:sp>
        <p:nvSpPr>
          <p:cNvPr id="85" name="Google Shape;85;p17"/>
          <p:cNvSpPr txBox="1"/>
          <p:nvPr/>
        </p:nvSpPr>
        <p:spPr>
          <a:xfrm>
            <a:off x="2885725" y="3668850"/>
            <a:ext cx="25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Non-trainable</a:t>
            </a:r>
            <a:endParaRPr/>
          </a:p>
        </p:txBody>
      </p:sp>
      <p:cxnSp>
        <p:nvCxnSpPr>
          <p:cNvPr id="86" name="Google Shape;86;p17"/>
          <p:cNvCxnSpPr/>
          <p:nvPr/>
        </p:nvCxnSpPr>
        <p:spPr>
          <a:xfrm flipH="1" rot="10800000">
            <a:off x="6760300" y="3510900"/>
            <a:ext cx="620400" cy="5100"/>
          </a:xfrm>
          <a:prstGeom prst="straightConnector1">
            <a:avLst/>
          </a:prstGeom>
          <a:noFill/>
          <a:ln cap="flat" cmpd="sng" w="19050">
            <a:solidFill>
              <a:schemeClr val="dk2"/>
            </a:solidFill>
            <a:prstDash val="solid"/>
            <a:round/>
            <a:headEnd len="med" w="med" type="none"/>
            <a:tailEnd len="med" w="med" type="none"/>
          </a:ln>
        </p:spPr>
      </p:cxnSp>
      <p:sp>
        <p:nvSpPr>
          <p:cNvPr id="87" name="Google Shape;87;p17"/>
          <p:cNvSpPr txBox="1"/>
          <p:nvPr/>
        </p:nvSpPr>
        <p:spPr>
          <a:xfrm>
            <a:off x="5809000" y="3668850"/>
            <a:ext cx="25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a:t>
            </a:r>
            <a:r>
              <a:rPr lang="en"/>
              <a:t>rainable</a:t>
            </a:r>
            <a:endParaRPr/>
          </a:p>
        </p:txBody>
      </p:sp>
      <p:pic>
        <p:nvPicPr>
          <p:cNvPr id="88" name="Google Shape;88;p17"/>
          <p:cNvPicPr preferRelativeResize="0"/>
          <p:nvPr/>
        </p:nvPicPr>
        <p:blipFill>
          <a:blip r:embed="rId4">
            <a:alphaModFix/>
          </a:blip>
          <a:stretch>
            <a:fillRect/>
          </a:stretch>
        </p:blipFill>
        <p:spPr>
          <a:xfrm>
            <a:off x="235500" y="2100263"/>
            <a:ext cx="942975" cy="942975"/>
          </a:xfrm>
          <a:prstGeom prst="rect">
            <a:avLst/>
          </a:prstGeom>
          <a:noFill/>
          <a:ln>
            <a:noFill/>
          </a:ln>
        </p:spPr>
      </p:pic>
      <p:sp>
        <p:nvSpPr>
          <p:cNvPr id="89" name="Google Shape;89;p17"/>
          <p:cNvSpPr/>
          <p:nvPr/>
        </p:nvSpPr>
        <p:spPr>
          <a:xfrm>
            <a:off x="1295600" y="2478475"/>
            <a:ext cx="328800" cy="2754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7377000" y="2434050"/>
            <a:ext cx="328800" cy="275400"/>
          </a:xfrm>
          <a:prstGeom prst="rightArrow">
            <a:avLst>
              <a:gd fmla="val 50000" name="adj1"/>
              <a:gd fmla="val 500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nvSpPr>
        <p:spPr>
          <a:xfrm>
            <a:off x="235498" y="3043250"/>
            <a:ext cx="94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Input</a:t>
            </a:r>
            <a:endParaRPr/>
          </a:p>
        </p:txBody>
      </p:sp>
      <p:sp>
        <p:nvSpPr>
          <p:cNvPr id="92" name="Google Shape;92;p17"/>
          <p:cNvSpPr txBox="1"/>
          <p:nvPr/>
        </p:nvSpPr>
        <p:spPr>
          <a:xfrm>
            <a:off x="7755225" y="2200525"/>
            <a:ext cx="1350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Out</a:t>
            </a:r>
            <a:r>
              <a:rPr lang="en"/>
              <a:t>put</a:t>
            </a:r>
            <a:endParaRPr/>
          </a:p>
          <a:p>
            <a:pPr indent="0" lvl="0" marL="0" rtl="0" algn="ctr">
              <a:spcBef>
                <a:spcPts val="0"/>
              </a:spcBef>
              <a:spcAft>
                <a:spcPts val="0"/>
              </a:spcAft>
              <a:buNone/>
            </a:pPr>
            <a:r>
              <a:rPr lang="en"/>
              <a:t>(Classification)  </a:t>
            </a:r>
            <a:endParaRPr/>
          </a:p>
        </p:txBody>
      </p:sp>
      <p:sp>
        <p:nvSpPr>
          <p:cNvPr id="93" name="Google Shape;93;p17"/>
          <p:cNvSpPr txBox="1"/>
          <p:nvPr/>
        </p:nvSpPr>
        <p:spPr>
          <a:xfrm>
            <a:off x="3245038" y="1422725"/>
            <a:ext cx="252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VGG-16 architecture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Transfer Learning: Results</a:t>
            </a:r>
            <a:endParaRPr/>
          </a:p>
        </p:txBody>
      </p:sp>
      <p:pic>
        <p:nvPicPr>
          <p:cNvPr id="99" name="Google Shape;99;p18"/>
          <p:cNvPicPr preferRelativeResize="0"/>
          <p:nvPr/>
        </p:nvPicPr>
        <p:blipFill>
          <a:blip r:embed="rId3">
            <a:alphaModFix/>
          </a:blip>
          <a:stretch>
            <a:fillRect/>
          </a:stretch>
        </p:blipFill>
        <p:spPr>
          <a:xfrm>
            <a:off x="2628900" y="1017725"/>
            <a:ext cx="3886200" cy="38112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Transfer Learning: Results (Contd.)</a:t>
            </a:r>
            <a:endParaRPr/>
          </a:p>
        </p:txBody>
      </p:sp>
      <p:pic>
        <p:nvPicPr>
          <p:cNvPr id="105" name="Google Shape;105;p19"/>
          <p:cNvPicPr preferRelativeResize="0"/>
          <p:nvPr/>
        </p:nvPicPr>
        <p:blipFill rotWithShape="1">
          <a:blip r:embed="rId3">
            <a:alphaModFix/>
          </a:blip>
          <a:srcRect b="0" l="0" r="0" t="4021"/>
          <a:stretch/>
        </p:blipFill>
        <p:spPr>
          <a:xfrm>
            <a:off x="311700" y="1245200"/>
            <a:ext cx="3456432" cy="3572240"/>
          </a:xfrm>
          <a:prstGeom prst="rect">
            <a:avLst/>
          </a:prstGeom>
          <a:noFill/>
          <a:ln>
            <a:noFill/>
          </a:ln>
        </p:spPr>
      </p:pic>
      <p:graphicFrame>
        <p:nvGraphicFramePr>
          <p:cNvPr id="106" name="Google Shape;106;p19"/>
          <p:cNvGraphicFramePr/>
          <p:nvPr/>
        </p:nvGraphicFramePr>
        <p:xfrm>
          <a:off x="4409200" y="2008500"/>
          <a:ext cx="3000000" cy="3000000"/>
        </p:xfrm>
        <a:graphic>
          <a:graphicData uri="http://schemas.openxmlformats.org/drawingml/2006/table">
            <a:tbl>
              <a:tblPr>
                <a:noFill/>
                <a:tableStyleId>{ABFD2430-D313-487D-ABF0-5DFC349E7003}</a:tableStyleId>
              </a:tblPr>
              <a:tblGrid>
                <a:gridCol w="1107200"/>
                <a:gridCol w="1174725"/>
                <a:gridCol w="837150"/>
                <a:gridCol w="1215200"/>
              </a:tblGrid>
              <a:tr h="371100">
                <a:tc>
                  <a:txBody>
                    <a:bodyPr/>
                    <a:lstStyle/>
                    <a:p>
                      <a:pPr indent="0" lvl="0" marL="0" rtl="0" algn="ctr">
                        <a:spcBef>
                          <a:spcPts val="0"/>
                        </a:spcBef>
                        <a:spcAft>
                          <a:spcPts val="0"/>
                        </a:spcAft>
                        <a:buNone/>
                      </a:pPr>
                      <a:r>
                        <a:rPr b="1" lang="en"/>
                        <a:t>Class</a:t>
                      </a:r>
                      <a:endParaRPr b="1"/>
                    </a:p>
                  </a:txBody>
                  <a:tcPr marT="63500" marB="63500" marR="63500" marL="63500"/>
                </a:tc>
                <a:tc>
                  <a:txBody>
                    <a:bodyPr/>
                    <a:lstStyle/>
                    <a:p>
                      <a:pPr indent="0" lvl="0" marL="0" rtl="0" algn="ctr">
                        <a:spcBef>
                          <a:spcPts val="0"/>
                        </a:spcBef>
                        <a:spcAft>
                          <a:spcPts val="0"/>
                        </a:spcAft>
                        <a:buNone/>
                      </a:pPr>
                      <a:r>
                        <a:rPr b="1" lang="en"/>
                        <a:t>Precision</a:t>
                      </a:r>
                      <a:endParaRPr b="1"/>
                    </a:p>
                  </a:txBody>
                  <a:tcPr marT="63500" marB="63500" marR="63500" marL="63500"/>
                </a:tc>
                <a:tc>
                  <a:txBody>
                    <a:bodyPr/>
                    <a:lstStyle/>
                    <a:p>
                      <a:pPr indent="0" lvl="0" marL="0" rtl="0" algn="ctr">
                        <a:spcBef>
                          <a:spcPts val="0"/>
                        </a:spcBef>
                        <a:spcAft>
                          <a:spcPts val="0"/>
                        </a:spcAft>
                        <a:buNone/>
                      </a:pPr>
                      <a:r>
                        <a:rPr b="1" lang="en"/>
                        <a:t>Recall</a:t>
                      </a:r>
                      <a:endParaRPr b="1"/>
                    </a:p>
                  </a:txBody>
                  <a:tcPr marT="63500" marB="63500" marR="63500" marL="63500"/>
                </a:tc>
                <a:tc>
                  <a:txBody>
                    <a:bodyPr/>
                    <a:lstStyle/>
                    <a:p>
                      <a:pPr indent="0" lvl="0" marL="0" rtl="0" algn="ctr">
                        <a:spcBef>
                          <a:spcPts val="0"/>
                        </a:spcBef>
                        <a:spcAft>
                          <a:spcPts val="0"/>
                        </a:spcAft>
                        <a:buNone/>
                      </a:pPr>
                      <a:r>
                        <a:rPr b="1" lang="en"/>
                        <a:t>F1-score</a:t>
                      </a:r>
                      <a:endParaRPr b="1"/>
                    </a:p>
                  </a:txBody>
                  <a:tcPr marT="63500" marB="63500" marR="63500" marL="63500"/>
                </a:tc>
              </a:tr>
              <a:tr h="371100">
                <a:tc>
                  <a:txBody>
                    <a:bodyPr/>
                    <a:lstStyle/>
                    <a:p>
                      <a:pPr indent="0" lvl="0" marL="0" rtl="0" algn="ctr">
                        <a:spcBef>
                          <a:spcPts val="0"/>
                        </a:spcBef>
                        <a:spcAft>
                          <a:spcPts val="0"/>
                        </a:spcAft>
                        <a:buNone/>
                      </a:pPr>
                      <a:r>
                        <a:rPr lang="en"/>
                        <a:t>Glioma</a:t>
                      </a:r>
                      <a:endParaRPr/>
                    </a:p>
                  </a:txBody>
                  <a:tcPr marT="63500" marB="63500" marR="63500" marL="63500"/>
                </a:tc>
                <a:tc>
                  <a:txBody>
                    <a:bodyPr/>
                    <a:lstStyle/>
                    <a:p>
                      <a:pPr indent="0" lvl="0" marL="0" rtl="0" algn="ctr">
                        <a:spcBef>
                          <a:spcPts val="0"/>
                        </a:spcBef>
                        <a:spcAft>
                          <a:spcPts val="0"/>
                        </a:spcAft>
                        <a:buNone/>
                      </a:pPr>
                      <a:r>
                        <a:rPr lang="en"/>
                        <a:t>95%</a:t>
                      </a:r>
                      <a:endParaRPr/>
                    </a:p>
                  </a:txBody>
                  <a:tcPr marT="63500" marB="63500" marR="63500" marL="63500"/>
                </a:tc>
                <a:tc>
                  <a:txBody>
                    <a:bodyPr/>
                    <a:lstStyle/>
                    <a:p>
                      <a:pPr indent="0" lvl="0" marL="0" rtl="0" algn="ctr">
                        <a:spcBef>
                          <a:spcPts val="0"/>
                        </a:spcBef>
                        <a:spcAft>
                          <a:spcPts val="0"/>
                        </a:spcAft>
                        <a:buNone/>
                      </a:pPr>
                      <a:r>
                        <a:rPr lang="en"/>
                        <a:t>91%</a:t>
                      </a:r>
                      <a:endParaRPr/>
                    </a:p>
                  </a:txBody>
                  <a:tcPr marT="63500" marB="63500" marR="63500" marL="63500"/>
                </a:tc>
                <a:tc>
                  <a:txBody>
                    <a:bodyPr/>
                    <a:lstStyle/>
                    <a:p>
                      <a:pPr indent="0" lvl="0" marL="0" rtl="0" algn="ctr">
                        <a:spcBef>
                          <a:spcPts val="0"/>
                        </a:spcBef>
                        <a:spcAft>
                          <a:spcPts val="0"/>
                        </a:spcAft>
                        <a:buNone/>
                      </a:pPr>
                      <a:r>
                        <a:rPr lang="en"/>
                        <a:t>93%</a:t>
                      </a:r>
                      <a:endParaRPr/>
                    </a:p>
                  </a:txBody>
                  <a:tcPr marT="63500" marB="63500" marR="63500" marL="63500"/>
                </a:tc>
              </a:tr>
              <a:tr h="371100">
                <a:tc>
                  <a:txBody>
                    <a:bodyPr/>
                    <a:lstStyle/>
                    <a:p>
                      <a:pPr indent="0" lvl="0" marL="0" rtl="0" algn="ctr">
                        <a:spcBef>
                          <a:spcPts val="0"/>
                        </a:spcBef>
                        <a:spcAft>
                          <a:spcPts val="0"/>
                        </a:spcAft>
                        <a:buNone/>
                      </a:pPr>
                      <a:r>
                        <a:rPr lang="en"/>
                        <a:t>Meningioma</a:t>
                      </a:r>
                      <a:endParaRPr/>
                    </a:p>
                  </a:txBody>
                  <a:tcPr marT="63500" marB="63500" marR="63500" marL="63500"/>
                </a:tc>
                <a:tc>
                  <a:txBody>
                    <a:bodyPr/>
                    <a:lstStyle/>
                    <a:p>
                      <a:pPr indent="0" lvl="0" marL="0" rtl="0" algn="ctr">
                        <a:spcBef>
                          <a:spcPts val="0"/>
                        </a:spcBef>
                        <a:spcAft>
                          <a:spcPts val="0"/>
                        </a:spcAft>
                        <a:buNone/>
                      </a:pPr>
                      <a:r>
                        <a:rPr lang="en"/>
                        <a:t>78%</a:t>
                      </a:r>
                      <a:endParaRPr/>
                    </a:p>
                  </a:txBody>
                  <a:tcPr marT="63500" marB="63500" marR="63500" marL="63500"/>
                </a:tc>
                <a:tc>
                  <a:txBody>
                    <a:bodyPr/>
                    <a:lstStyle/>
                    <a:p>
                      <a:pPr indent="0" lvl="0" marL="0" rtl="0" algn="ctr">
                        <a:spcBef>
                          <a:spcPts val="0"/>
                        </a:spcBef>
                        <a:spcAft>
                          <a:spcPts val="0"/>
                        </a:spcAft>
                        <a:buNone/>
                      </a:pPr>
                      <a:r>
                        <a:rPr lang="en"/>
                        <a:t>84%</a:t>
                      </a:r>
                      <a:endParaRPr/>
                    </a:p>
                  </a:txBody>
                  <a:tcPr marT="63500" marB="63500" marR="63500" marL="63500"/>
                </a:tc>
                <a:tc>
                  <a:txBody>
                    <a:bodyPr/>
                    <a:lstStyle/>
                    <a:p>
                      <a:pPr indent="0" lvl="0" marL="0" rtl="0" algn="ctr">
                        <a:spcBef>
                          <a:spcPts val="0"/>
                        </a:spcBef>
                        <a:spcAft>
                          <a:spcPts val="0"/>
                        </a:spcAft>
                        <a:buNone/>
                      </a:pPr>
                      <a:r>
                        <a:rPr lang="en"/>
                        <a:t>81%</a:t>
                      </a:r>
                      <a:endParaRPr/>
                    </a:p>
                  </a:txBody>
                  <a:tcPr marT="63500" marB="63500" marR="63500" marL="63500"/>
                </a:tc>
              </a:tr>
              <a:tr h="561250">
                <a:tc>
                  <a:txBody>
                    <a:bodyPr/>
                    <a:lstStyle/>
                    <a:p>
                      <a:pPr indent="0" lvl="0" marL="0" rtl="0" algn="ctr">
                        <a:spcBef>
                          <a:spcPts val="0"/>
                        </a:spcBef>
                        <a:spcAft>
                          <a:spcPts val="0"/>
                        </a:spcAft>
                        <a:buNone/>
                      </a:pPr>
                      <a:r>
                        <a:rPr lang="en"/>
                        <a:t>Pituitary tumor</a:t>
                      </a:r>
                      <a:endParaRPr/>
                    </a:p>
                  </a:txBody>
                  <a:tcPr marT="63500" marB="63500" marR="63500" marL="63500"/>
                </a:tc>
                <a:tc>
                  <a:txBody>
                    <a:bodyPr/>
                    <a:lstStyle/>
                    <a:p>
                      <a:pPr indent="0" lvl="0" marL="0" rtl="0" algn="ctr">
                        <a:spcBef>
                          <a:spcPts val="0"/>
                        </a:spcBef>
                        <a:spcAft>
                          <a:spcPts val="0"/>
                        </a:spcAft>
                        <a:buNone/>
                      </a:pPr>
                      <a:r>
                        <a:rPr lang="en"/>
                        <a:t>95%</a:t>
                      </a:r>
                      <a:endParaRPr/>
                    </a:p>
                  </a:txBody>
                  <a:tcPr marT="63500" marB="63500" marR="63500" marL="63500"/>
                </a:tc>
                <a:tc>
                  <a:txBody>
                    <a:bodyPr/>
                    <a:lstStyle/>
                    <a:p>
                      <a:pPr indent="0" lvl="0" marL="0" rtl="0" algn="ctr">
                        <a:spcBef>
                          <a:spcPts val="0"/>
                        </a:spcBef>
                        <a:spcAft>
                          <a:spcPts val="0"/>
                        </a:spcAft>
                        <a:buNone/>
                      </a:pPr>
                      <a:r>
                        <a:rPr lang="en"/>
                        <a:t>97%</a:t>
                      </a:r>
                      <a:endParaRPr/>
                    </a:p>
                  </a:txBody>
                  <a:tcPr marT="63500" marB="63500" marR="63500" marL="63500"/>
                </a:tc>
                <a:tc>
                  <a:txBody>
                    <a:bodyPr/>
                    <a:lstStyle/>
                    <a:p>
                      <a:pPr indent="0" lvl="0" marL="0" rtl="0" algn="ctr">
                        <a:spcBef>
                          <a:spcPts val="0"/>
                        </a:spcBef>
                        <a:spcAft>
                          <a:spcPts val="0"/>
                        </a:spcAft>
                        <a:buNone/>
                      </a:pPr>
                      <a:r>
                        <a:rPr lang="en"/>
                        <a:t>96%</a:t>
                      </a:r>
                      <a:endParaRPr/>
                    </a:p>
                  </a:txBody>
                  <a:tcPr marT="63500" marB="63500" marR="63500" marL="63500"/>
                </a:tc>
              </a:tr>
              <a:tr h="371100">
                <a:tc>
                  <a:txBody>
                    <a:bodyPr/>
                    <a:lstStyle/>
                    <a:p>
                      <a:pPr indent="0" lvl="0" marL="0" rtl="0" algn="ctr">
                        <a:spcBef>
                          <a:spcPts val="0"/>
                        </a:spcBef>
                        <a:spcAft>
                          <a:spcPts val="0"/>
                        </a:spcAft>
                        <a:buNone/>
                      </a:pPr>
                      <a:r>
                        <a:rPr b="1" lang="en"/>
                        <a:t>Average</a:t>
                      </a:r>
                      <a:endParaRPr b="1"/>
                    </a:p>
                  </a:txBody>
                  <a:tcPr marT="63500" marB="63500" marR="63500" marL="63500"/>
                </a:tc>
                <a:tc>
                  <a:txBody>
                    <a:bodyPr/>
                    <a:lstStyle/>
                    <a:p>
                      <a:pPr indent="0" lvl="0" marL="0" rtl="0" algn="ctr">
                        <a:spcBef>
                          <a:spcPts val="0"/>
                        </a:spcBef>
                        <a:spcAft>
                          <a:spcPts val="0"/>
                        </a:spcAft>
                        <a:buNone/>
                      </a:pPr>
                      <a:r>
                        <a:rPr b="1" lang="en"/>
                        <a:t>90%</a:t>
                      </a:r>
                      <a:endParaRPr b="1"/>
                    </a:p>
                  </a:txBody>
                  <a:tcPr marT="63500" marB="63500" marR="63500" marL="63500"/>
                </a:tc>
                <a:tc>
                  <a:txBody>
                    <a:bodyPr/>
                    <a:lstStyle/>
                    <a:p>
                      <a:pPr indent="0" lvl="0" marL="0" rtl="0" algn="ctr">
                        <a:spcBef>
                          <a:spcPts val="0"/>
                        </a:spcBef>
                        <a:spcAft>
                          <a:spcPts val="0"/>
                        </a:spcAft>
                        <a:buNone/>
                      </a:pPr>
                      <a:r>
                        <a:rPr b="1" lang="en"/>
                        <a:t>91%</a:t>
                      </a:r>
                      <a:endParaRPr b="1"/>
                    </a:p>
                  </a:txBody>
                  <a:tcPr marT="63500" marB="63500" marR="63500" marL="63500"/>
                </a:tc>
                <a:tc>
                  <a:txBody>
                    <a:bodyPr/>
                    <a:lstStyle/>
                    <a:p>
                      <a:pPr indent="0" lvl="0" marL="0" rtl="0" algn="ctr">
                        <a:spcBef>
                          <a:spcPts val="0"/>
                        </a:spcBef>
                        <a:spcAft>
                          <a:spcPts val="0"/>
                        </a:spcAft>
                        <a:buNone/>
                      </a:pPr>
                      <a:r>
                        <a:rPr b="1" lang="en"/>
                        <a:t>90%</a:t>
                      </a:r>
                      <a:endParaRPr b="1"/>
                    </a:p>
                  </a:txBody>
                  <a:tcPr marT="63500" marB="63500" marR="63500" marL="63500"/>
                </a:tc>
              </a:tr>
            </a:tbl>
          </a:graphicData>
        </a:graphic>
      </p:graphicFrame>
      <p:sp>
        <p:nvSpPr>
          <p:cNvPr id="107" name="Google Shape;107;p19"/>
          <p:cNvSpPr txBox="1"/>
          <p:nvPr/>
        </p:nvSpPr>
        <p:spPr>
          <a:xfrm>
            <a:off x="4308450" y="1421350"/>
            <a:ext cx="43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 set accuracy: 93.23%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 Saliency Map: General Approach</a:t>
            </a:r>
            <a:endParaRPr/>
          </a:p>
        </p:txBody>
      </p:sp>
      <p:sp>
        <p:nvSpPr>
          <p:cNvPr id="113" name="Google Shape;113;p20"/>
          <p:cNvSpPr/>
          <p:nvPr/>
        </p:nvSpPr>
        <p:spPr>
          <a:xfrm>
            <a:off x="1655525" y="1748400"/>
            <a:ext cx="15873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 image (512x512x3)</a:t>
            </a:r>
            <a:endParaRPr sz="1200"/>
          </a:p>
        </p:txBody>
      </p:sp>
      <p:sp>
        <p:nvSpPr>
          <p:cNvPr id="114" name="Google Shape;114;p20"/>
          <p:cNvSpPr/>
          <p:nvPr/>
        </p:nvSpPr>
        <p:spPr>
          <a:xfrm>
            <a:off x="2804575" y="3049175"/>
            <a:ext cx="14883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Skip step</a:t>
            </a:r>
            <a:endParaRPr sz="1200"/>
          </a:p>
          <a:p>
            <a:pPr indent="0" lvl="0" marL="0" rtl="0" algn="ctr">
              <a:spcBef>
                <a:spcPts val="0"/>
              </a:spcBef>
              <a:spcAft>
                <a:spcPts val="0"/>
              </a:spcAft>
              <a:buNone/>
            </a:pPr>
            <a:r>
              <a:rPr lang="en" sz="1200"/>
              <a:t>(512x512x1) </a:t>
            </a:r>
            <a:r>
              <a:rPr b="1" lang="en" sz="1200"/>
              <a:t>untrainable</a:t>
            </a:r>
            <a:endParaRPr sz="1200"/>
          </a:p>
        </p:txBody>
      </p:sp>
      <p:sp>
        <p:nvSpPr>
          <p:cNvPr id="115" name="Google Shape;115;p20"/>
          <p:cNvSpPr/>
          <p:nvPr/>
        </p:nvSpPr>
        <p:spPr>
          <a:xfrm>
            <a:off x="1705021" y="4483984"/>
            <a:ext cx="14883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 image</a:t>
            </a:r>
            <a:endParaRPr sz="1200"/>
          </a:p>
          <a:p>
            <a:pPr indent="0" lvl="0" marL="0" rtl="0" algn="ctr">
              <a:spcBef>
                <a:spcPts val="0"/>
              </a:spcBef>
              <a:spcAft>
                <a:spcPts val="0"/>
              </a:spcAft>
              <a:buNone/>
            </a:pPr>
            <a:r>
              <a:rPr lang="en" sz="1200"/>
              <a:t>(512x512x3)</a:t>
            </a:r>
            <a:endParaRPr sz="1200"/>
          </a:p>
        </p:txBody>
      </p:sp>
      <p:cxnSp>
        <p:nvCxnSpPr>
          <p:cNvPr id="116" name="Google Shape;116;p20"/>
          <p:cNvCxnSpPr>
            <a:stCxn id="113" idx="2"/>
            <a:endCxn id="117" idx="0"/>
          </p:cNvCxnSpPr>
          <p:nvPr/>
        </p:nvCxnSpPr>
        <p:spPr>
          <a:xfrm flipH="1">
            <a:off x="1429775" y="2227800"/>
            <a:ext cx="1019400" cy="208800"/>
          </a:xfrm>
          <a:prstGeom prst="straightConnector1">
            <a:avLst/>
          </a:prstGeom>
          <a:noFill/>
          <a:ln cap="flat" cmpd="sng" w="9525">
            <a:solidFill>
              <a:schemeClr val="dk2"/>
            </a:solidFill>
            <a:prstDash val="solid"/>
            <a:round/>
            <a:headEnd len="med" w="med" type="none"/>
            <a:tailEnd len="med" w="med" type="none"/>
          </a:ln>
        </p:spPr>
      </p:cxnSp>
      <p:cxnSp>
        <p:nvCxnSpPr>
          <p:cNvPr id="118" name="Google Shape;118;p20"/>
          <p:cNvCxnSpPr>
            <a:stCxn id="119" idx="2"/>
            <a:endCxn id="115" idx="0"/>
          </p:cNvCxnSpPr>
          <p:nvPr/>
        </p:nvCxnSpPr>
        <p:spPr>
          <a:xfrm>
            <a:off x="1429800" y="4083575"/>
            <a:ext cx="1019400" cy="40050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20"/>
          <p:cNvCxnSpPr>
            <a:stCxn id="113" idx="2"/>
            <a:endCxn id="114" idx="0"/>
          </p:cNvCxnSpPr>
          <p:nvPr/>
        </p:nvCxnSpPr>
        <p:spPr>
          <a:xfrm>
            <a:off x="2449175" y="2227800"/>
            <a:ext cx="1099500" cy="82140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20"/>
          <p:cNvCxnSpPr>
            <a:stCxn id="114" idx="2"/>
            <a:endCxn id="115" idx="0"/>
          </p:cNvCxnSpPr>
          <p:nvPr/>
        </p:nvCxnSpPr>
        <p:spPr>
          <a:xfrm flipH="1">
            <a:off x="2449225" y="3664775"/>
            <a:ext cx="1099500" cy="819300"/>
          </a:xfrm>
          <a:prstGeom prst="straightConnector1">
            <a:avLst/>
          </a:prstGeom>
          <a:noFill/>
          <a:ln cap="flat" cmpd="sng" w="9525">
            <a:solidFill>
              <a:schemeClr val="dk2"/>
            </a:solidFill>
            <a:prstDash val="solid"/>
            <a:round/>
            <a:headEnd len="med" w="med" type="none"/>
            <a:tailEnd len="med" w="med" type="none"/>
          </a:ln>
        </p:spPr>
      </p:cxnSp>
      <p:sp>
        <p:nvSpPr>
          <p:cNvPr id="117" name="Google Shape;117;p20"/>
          <p:cNvSpPr/>
          <p:nvPr/>
        </p:nvSpPr>
        <p:spPr>
          <a:xfrm>
            <a:off x="703225" y="2436600"/>
            <a:ext cx="1453200" cy="479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a:t>
            </a:r>
            <a:endParaRPr sz="1200"/>
          </a:p>
          <a:p>
            <a:pPr indent="0" lvl="0" marL="0" rtl="0" algn="ctr">
              <a:spcBef>
                <a:spcPts val="0"/>
              </a:spcBef>
              <a:spcAft>
                <a:spcPts val="0"/>
              </a:spcAft>
              <a:buNone/>
            </a:pPr>
            <a:r>
              <a:rPr lang="en" sz="1200"/>
              <a:t>(Conv Downstep)</a:t>
            </a:r>
            <a:endParaRPr sz="1200"/>
          </a:p>
        </p:txBody>
      </p:sp>
      <p:sp>
        <p:nvSpPr>
          <p:cNvPr id="119" name="Google Shape;119;p20"/>
          <p:cNvSpPr/>
          <p:nvPr/>
        </p:nvSpPr>
        <p:spPr>
          <a:xfrm>
            <a:off x="703200" y="3604175"/>
            <a:ext cx="14532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Decoder</a:t>
            </a:r>
            <a:endParaRPr sz="1200"/>
          </a:p>
          <a:p>
            <a:pPr indent="0" lvl="0" marL="0" rtl="0" algn="ctr">
              <a:spcBef>
                <a:spcPts val="0"/>
              </a:spcBef>
              <a:spcAft>
                <a:spcPts val="0"/>
              </a:spcAft>
              <a:buNone/>
            </a:pPr>
            <a:r>
              <a:rPr lang="en" sz="1200"/>
              <a:t>(Deconv Upstep)</a:t>
            </a:r>
            <a:endParaRPr sz="1200"/>
          </a:p>
        </p:txBody>
      </p:sp>
      <p:cxnSp>
        <p:nvCxnSpPr>
          <p:cNvPr id="122" name="Google Shape;122;p20"/>
          <p:cNvCxnSpPr>
            <a:stCxn id="119" idx="0"/>
            <a:endCxn id="117" idx="2"/>
          </p:cNvCxnSpPr>
          <p:nvPr/>
        </p:nvCxnSpPr>
        <p:spPr>
          <a:xfrm rot="10800000">
            <a:off x="1429800" y="2915975"/>
            <a:ext cx="0" cy="688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20"/>
          <p:cNvSpPr txBox="1"/>
          <p:nvPr/>
        </p:nvSpPr>
        <p:spPr>
          <a:xfrm>
            <a:off x="1165200" y="4144075"/>
            <a:ext cx="8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Colorer</a:t>
            </a:r>
            <a:endParaRPr/>
          </a:p>
        </p:txBody>
      </p:sp>
      <p:sp>
        <p:nvSpPr>
          <p:cNvPr id="124" name="Google Shape;124;p20"/>
          <p:cNvSpPr txBox="1"/>
          <p:nvPr/>
        </p:nvSpPr>
        <p:spPr>
          <a:xfrm>
            <a:off x="3102225" y="3856650"/>
            <a:ext cx="138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Positional information</a:t>
            </a:r>
            <a:endParaRPr/>
          </a:p>
        </p:txBody>
      </p:sp>
      <p:sp>
        <p:nvSpPr>
          <p:cNvPr id="125" name="Google Shape;125;p20"/>
          <p:cNvSpPr/>
          <p:nvPr/>
        </p:nvSpPr>
        <p:spPr>
          <a:xfrm>
            <a:off x="5856774" y="1993738"/>
            <a:ext cx="16347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Input image (512x512x3)</a:t>
            </a:r>
            <a:endParaRPr sz="1200"/>
          </a:p>
        </p:txBody>
      </p:sp>
      <p:cxnSp>
        <p:nvCxnSpPr>
          <p:cNvPr id="126" name="Google Shape;126;p20"/>
          <p:cNvCxnSpPr>
            <a:stCxn id="125" idx="2"/>
            <a:endCxn id="127" idx="0"/>
          </p:cNvCxnSpPr>
          <p:nvPr/>
        </p:nvCxnSpPr>
        <p:spPr>
          <a:xfrm>
            <a:off x="6674124" y="2473138"/>
            <a:ext cx="0" cy="391200"/>
          </a:xfrm>
          <a:prstGeom prst="straightConnector1">
            <a:avLst/>
          </a:prstGeom>
          <a:noFill/>
          <a:ln cap="flat" cmpd="sng" w="9525">
            <a:solidFill>
              <a:schemeClr val="dk2"/>
            </a:solidFill>
            <a:prstDash val="solid"/>
            <a:round/>
            <a:headEnd len="med" w="med" type="none"/>
            <a:tailEnd len="med" w="med" type="none"/>
          </a:ln>
        </p:spPr>
      </p:cxnSp>
      <p:sp>
        <p:nvSpPr>
          <p:cNvPr id="127" name="Google Shape;127;p20"/>
          <p:cNvSpPr/>
          <p:nvPr/>
        </p:nvSpPr>
        <p:spPr>
          <a:xfrm>
            <a:off x="5947525" y="2864375"/>
            <a:ext cx="1453200" cy="479400"/>
          </a:xfrm>
          <a:prstGeom prst="rect">
            <a:avLst/>
          </a:pr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a:t>
            </a:r>
            <a:endParaRPr sz="1200"/>
          </a:p>
          <a:p>
            <a:pPr indent="0" lvl="0" marL="0" rtl="0" algn="ctr">
              <a:spcBef>
                <a:spcPts val="0"/>
              </a:spcBef>
              <a:spcAft>
                <a:spcPts val="0"/>
              </a:spcAft>
              <a:buNone/>
            </a:pPr>
            <a:r>
              <a:rPr lang="en" sz="1200"/>
              <a:t>(Conv Downstep)</a:t>
            </a:r>
            <a:endParaRPr sz="1200"/>
          </a:p>
        </p:txBody>
      </p:sp>
      <p:cxnSp>
        <p:nvCxnSpPr>
          <p:cNvPr id="128" name="Google Shape;128;p20"/>
          <p:cNvCxnSpPr>
            <a:stCxn id="129" idx="0"/>
            <a:endCxn id="127" idx="2"/>
          </p:cNvCxnSpPr>
          <p:nvPr/>
        </p:nvCxnSpPr>
        <p:spPr>
          <a:xfrm rot="10800000">
            <a:off x="6674125" y="3343725"/>
            <a:ext cx="0" cy="2664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20"/>
          <p:cNvSpPr/>
          <p:nvPr/>
        </p:nvSpPr>
        <p:spPr>
          <a:xfrm>
            <a:off x="5929971" y="4400747"/>
            <a:ext cx="1488300" cy="47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 (Classification)</a:t>
            </a:r>
            <a:endParaRPr sz="1200"/>
          </a:p>
        </p:txBody>
      </p:sp>
      <p:sp>
        <p:nvSpPr>
          <p:cNvPr id="131" name="Google Shape;131;p20"/>
          <p:cNvSpPr txBox="1"/>
          <p:nvPr/>
        </p:nvSpPr>
        <p:spPr>
          <a:xfrm>
            <a:off x="6742800" y="2468650"/>
            <a:ext cx="21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Further train as classifier</a:t>
            </a:r>
            <a:endParaRPr>
              <a:solidFill>
                <a:schemeClr val="accent1"/>
              </a:solidFill>
            </a:endParaRPr>
          </a:p>
        </p:txBody>
      </p:sp>
      <p:sp>
        <p:nvSpPr>
          <p:cNvPr id="129" name="Google Shape;129;p20"/>
          <p:cNvSpPr/>
          <p:nvPr/>
        </p:nvSpPr>
        <p:spPr>
          <a:xfrm>
            <a:off x="5749075" y="3610125"/>
            <a:ext cx="1850100" cy="4794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Latent to 3 classes</a:t>
            </a:r>
            <a:endParaRPr sz="1200"/>
          </a:p>
          <a:p>
            <a:pPr indent="0" lvl="0" marL="0" rtl="0" algn="ctr">
              <a:spcBef>
                <a:spcPts val="0"/>
              </a:spcBef>
              <a:spcAft>
                <a:spcPts val="0"/>
              </a:spcAft>
              <a:buNone/>
            </a:pPr>
            <a:r>
              <a:rPr lang="en" sz="1200"/>
              <a:t>(1x1x512)=&gt;1x1x3)</a:t>
            </a:r>
            <a:endParaRPr sz="1200"/>
          </a:p>
        </p:txBody>
      </p:sp>
      <p:cxnSp>
        <p:nvCxnSpPr>
          <p:cNvPr id="132" name="Google Shape;132;p20"/>
          <p:cNvCxnSpPr>
            <a:stCxn id="130" idx="0"/>
            <a:endCxn id="129" idx="2"/>
          </p:cNvCxnSpPr>
          <p:nvPr/>
        </p:nvCxnSpPr>
        <p:spPr>
          <a:xfrm rot="10800000">
            <a:off x="6674121" y="4089647"/>
            <a:ext cx="0" cy="311100"/>
          </a:xfrm>
          <a:prstGeom prst="straightConnector1">
            <a:avLst/>
          </a:prstGeom>
          <a:noFill/>
          <a:ln cap="flat" cmpd="sng" w="9525">
            <a:solidFill>
              <a:schemeClr val="dk2"/>
            </a:solidFill>
            <a:prstDash val="solid"/>
            <a:round/>
            <a:headEnd len="med" w="med" type="none"/>
            <a:tailEnd len="med" w="med" type="none"/>
          </a:ln>
        </p:spPr>
      </p:cxnSp>
      <p:sp>
        <p:nvSpPr>
          <p:cNvPr id="133" name="Google Shape;133;p20"/>
          <p:cNvSpPr txBox="1"/>
          <p:nvPr/>
        </p:nvSpPr>
        <p:spPr>
          <a:xfrm>
            <a:off x="1484375" y="1348188"/>
            <a:ext cx="192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Step 1: </a:t>
            </a:r>
            <a:r>
              <a:rPr lang="en"/>
              <a:t>Train</a:t>
            </a:r>
            <a:r>
              <a:rPr lang="en"/>
              <a:t> UNET</a:t>
            </a:r>
            <a:endParaRPr/>
          </a:p>
        </p:txBody>
      </p:sp>
      <p:sp>
        <p:nvSpPr>
          <p:cNvPr id="134" name="Google Shape;134;p20"/>
          <p:cNvSpPr txBox="1"/>
          <p:nvPr/>
        </p:nvSpPr>
        <p:spPr>
          <a:xfrm>
            <a:off x="5507875" y="1348188"/>
            <a:ext cx="2332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Step 2: Further train encoder as classifier</a:t>
            </a:r>
            <a:endParaRPr/>
          </a:p>
        </p:txBody>
      </p:sp>
      <p:pic>
        <p:nvPicPr>
          <p:cNvPr id="135" name="Google Shape;135;p20"/>
          <p:cNvPicPr preferRelativeResize="0"/>
          <p:nvPr/>
        </p:nvPicPr>
        <p:blipFill>
          <a:blip r:embed="rId3">
            <a:alphaModFix/>
          </a:blip>
          <a:stretch>
            <a:fillRect/>
          </a:stretch>
        </p:blipFill>
        <p:spPr>
          <a:xfrm>
            <a:off x="345225" y="1500825"/>
            <a:ext cx="696975" cy="696975"/>
          </a:xfrm>
          <a:prstGeom prst="rect">
            <a:avLst/>
          </a:prstGeom>
          <a:noFill/>
          <a:ln>
            <a:noFill/>
          </a:ln>
        </p:spPr>
      </p:pic>
      <p:pic>
        <p:nvPicPr>
          <p:cNvPr id="136" name="Google Shape;136;p20"/>
          <p:cNvPicPr preferRelativeResize="0"/>
          <p:nvPr/>
        </p:nvPicPr>
        <p:blipFill>
          <a:blip r:embed="rId3">
            <a:alphaModFix/>
          </a:blip>
          <a:stretch>
            <a:fillRect/>
          </a:stretch>
        </p:blipFill>
        <p:spPr>
          <a:xfrm>
            <a:off x="311700" y="4322400"/>
            <a:ext cx="696975" cy="696975"/>
          </a:xfrm>
          <a:prstGeom prst="rect">
            <a:avLst/>
          </a:prstGeom>
          <a:noFill/>
          <a:ln>
            <a:noFill/>
          </a:ln>
        </p:spPr>
      </p:pic>
      <p:sp>
        <p:nvSpPr>
          <p:cNvPr id="137" name="Google Shape;137;p20"/>
          <p:cNvSpPr/>
          <p:nvPr/>
        </p:nvSpPr>
        <p:spPr>
          <a:xfrm>
            <a:off x="739200" y="3031788"/>
            <a:ext cx="1389000" cy="456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Latent (1x1x512)</a:t>
            </a:r>
            <a:endParaRPr sz="1200"/>
          </a:p>
        </p:txBody>
      </p:sp>
      <p:cxnSp>
        <p:nvCxnSpPr>
          <p:cNvPr id="138" name="Google Shape;138;p20"/>
          <p:cNvCxnSpPr/>
          <p:nvPr/>
        </p:nvCxnSpPr>
        <p:spPr>
          <a:xfrm flipH="1">
            <a:off x="4721675" y="1292575"/>
            <a:ext cx="6600" cy="3643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UNET Saliency Map: UNET Layers</a:t>
            </a:r>
            <a:endParaRPr/>
          </a:p>
        </p:txBody>
      </p:sp>
      <p:pic>
        <p:nvPicPr>
          <p:cNvPr id="144" name="Google Shape;144;p21"/>
          <p:cNvPicPr preferRelativeResize="0"/>
          <p:nvPr/>
        </p:nvPicPr>
        <p:blipFill rotWithShape="1">
          <a:blip r:embed="rId3">
            <a:alphaModFix/>
          </a:blip>
          <a:srcRect b="49576" l="0" r="0" t="0"/>
          <a:stretch/>
        </p:blipFill>
        <p:spPr>
          <a:xfrm>
            <a:off x="617275" y="965050"/>
            <a:ext cx="3743975" cy="4051349"/>
          </a:xfrm>
          <a:prstGeom prst="rect">
            <a:avLst/>
          </a:prstGeom>
          <a:noFill/>
          <a:ln>
            <a:noFill/>
          </a:ln>
        </p:spPr>
      </p:pic>
      <p:pic>
        <p:nvPicPr>
          <p:cNvPr id="145" name="Google Shape;145;p21"/>
          <p:cNvPicPr preferRelativeResize="0"/>
          <p:nvPr/>
        </p:nvPicPr>
        <p:blipFill rotWithShape="1">
          <a:blip r:embed="rId3">
            <a:alphaModFix/>
          </a:blip>
          <a:srcRect b="0" l="0" r="0" t="49743"/>
          <a:stretch/>
        </p:blipFill>
        <p:spPr>
          <a:xfrm>
            <a:off x="4572000" y="1017736"/>
            <a:ext cx="3743975" cy="40377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